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129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Layouts/slideLayout7.xml" ContentType="application/vnd.openxmlformats-officedocument.presentationml.slideLayout+xml"/>
  <Default Extension="bin" ContentType="application/vnd.openxmlformats-officedocument.oleObject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126.xml" ContentType="application/vnd.openxmlformats-officedocument.presentationml.slide+xml"/>
  <Override PartName="/ppt/slides/slide12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138"/>
  </p:notesMasterIdLst>
  <p:handoutMasterIdLst>
    <p:handoutMasterId r:id="rId139"/>
  </p:handoutMasterIdLst>
  <p:sldIdLst>
    <p:sldId id="256" r:id="rId2"/>
    <p:sldId id="258" r:id="rId3"/>
    <p:sldId id="257" r:id="rId4"/>
    <p:sldId id="259" r:id="rId5"/>
    <p:sldId id="260" r:id="rId6"/>
    <p:sldId id="262" r:id="rId7"/>
    <p:sldId id="294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2" r:id="rId37"/>
    <p:sldId id="291" r:id="rId38"/>
    <p:sldId id="295" r:id="rId39"/>
    <p:sldId id="297" r:id="rId40"/>
    <p:sldId id="298" r:id="rId41"/>
    <p:sldId id="293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12" r:id="rId53"/>
    <p:sldId id="311" r:id="rId54"/>
    <p:sldId id="309" r:id="rId55"/>
    <p:sldId id="310" r:id="rId56"/>
    <p:sldId id="319" r:id="rId57"/>
    <p:sldId id="320" r:id="rId58"/>
    <p:sldId id="321" r:id="rId59"/>
    <p:sldId id="322" r:id="rId60"/>
    <p:sldId id="313" r:id="rId61"/>
    <p:sldId id="314" r:id="rId62"/>
    <p:sldId id="315" r:id="rId63"/>
    <p:sldId id="316" r:id="rId64"/>
    <p:sldId id="317" r:id="rId65"/>
    <p:sldId id="318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7" r:id="rId90"/>
    <p:sldId id="348" r:id="rId91"/>
    <p:sldId id="346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60" r:id="rId103"/>
    <p:sldId id="363" r:id="rId104"/>
    <p:sldId id="361" r:id="rId105"/>
    <p:sldId id="362" r:id="rId106"/>
    <p:sldId id="364" r:id="rId107"/>
    <p:sldId id="365" r:id="rId108"/>
    <p:sldId id="366" r:id="rId109"/>
    <p:sldId id="367" r:id="rId110"/>
    <p:sldId id="368" r:id="rId111"/>
    <p:sldId id="369" r:id="rId112"/>
    <p:sldId id="370" r:id="rId113"/>
    <p:sldId id="371" r:id="rId114"/>
    <p:sldId id="372" r:id="rId115"/>
    <p:sldId id="374" r:id="rId116"/>
    <p:sldId id="375" r:id="rId117"/>
    <p:sldId id="376" r:id="rId118"/>
    <p:sldId id="377" r:id="rId119"/>
    <p:sldId id="378" r:id="rId120"/>
    <p:sldId id="379" r:id="rId121"/>
    <p:sldId id="381" r:id="rId122"/>
    <p:sldId id="382" r:id="rId123"/>
    <p:sldId id="384" r:id="rId124"/>
    <p:sldId id="385" r:id="rId125"/>
    <p:sldId id="386" r:id="rId126"/>
    <p:sldId id="387" r:id="rId127"/>
    <p:sldId id="388" r:id="rId128"/>
    <p:sldId id="389" r:id="rId129"/>
    <p:sldId id="390" r:id="rId130"/>
    <p:sldId id="391" r:id="rId131"/>
    <p:sldId id="392" r:id="rId132"/>
    <p:sldId id="393" r:id="rId133"/>
    <p:sldId id="394" r:id="rId134"/>
    <p:sldId id="395" r:id="rId135"/>
    <p:sldId id="396" r:id="rId136"/>
    <p:sldId id="397" r:id="rId1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0000" autoAdjust="0"/>
    <p:restoredTop sz="94624" autoAdjust="0"/>
  </p:normalViewPr>
  <p:slideViewPr>
    <p:cSldViewPr>
      <p:cViewPr>
        <p:scale>
          <a:sx n="64" d="100"/>
          <a:sy n="64" d="100"/>
        </p:scale>
        <p:origin x="-1794" y="-2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 smtClean="0"/>
              <a:t>AHMEDABAD UNIVERSITY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533147-6F7C-4036-911B-37D4B2EF7DA8}" type="datetimeFigureOut">
              <a:rPr lang="en-US" smtClean="0"/>
              <a:pPr/>
              <a:t>4/15/2014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 smtClean="0"/>
              <a:t>Software Project 2013-2014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59F3F5-0380-4100-B2B6-3E83D2D7598F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 smtClean="0"/>
              <a:t>AHMEDABAD UNIVERSITY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74F4F0-6C1B-4047-82AC-520DABCFEF6B}" type="datetimeFigureOut">
              <a:rPr lang="en-US" smtClean="0"/>
              <a:pPr/>
              <a:t>4/15/2014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 smtClean="0"/>
              <a:t>Software Project 2013-2014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7AAA72-9961-4F7E-BD9D-DB22F889956C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F67A3F6-7EC3-48E4-A64F-1AA22A7CCE4B}" type="datetime1">
              <a:rPr lang="en-US" smtClean="0"/>
              <a:pPr/>
              <a:t>4/15/2014</a:t>
            </a:fld>
            <a:endParaRPr lang="en-IN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IN" smtClean="0"/>
              <a:t>Software Project(2013-2014)				Inventory Management System</a:t>
            </a:r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7C9D8FA-086F-4402-9FF3-B02DACD3245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329927E-0699-4652-A066-9467F1A9F1FC}" type="datetime1">
              <a:rPr lang="en-US" smtClean="0"/>
              <a:pPr/>
              <a:t>4/15/2014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IN" smtClean="0"/>
              <a:t>Software Project(2013-2014)				Inventory Management System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7C9D8FA-086F-4402-9FF3-B02DACD3245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68305BC-7A6C-4071-AB1A-D24BDB54BAC8}" type="datetime1">
              <a:rPr lang="en-US" smtClean="0"/>
              <a:pPr/>
              <a:t>4/15/2014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IN" smtClean="0"/>
              <a:t>Software Project(2013-2014)				Inventory Management System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7C9D8FA-086F-4402-9FF3-B02DACD3245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8565B6C-C901-450F-A377-7EF759C47508}" type="datetime1">
              <a:rPr lang="en-US" smtClean="0"/>
              <a:pPr/>
              <a:t>4/15/2014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IN" smtClean="0"/>
              <a:t>Software Project(2013-2014)				Inventory Management System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7C9D8FA-086F-4402-9FF3-B02DACD3245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4574B53-922E-4693-B38A-C67A074D4268}" type="datetime1">
              <a:rPr lang="en-US" smtClean="0"/>
              <a:pPr/>
              <a:t>4/15/2014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IN" smtClean="0"/>
              <a:t>Software Project(2013-2014)				Inventory Management System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7C9D8FA-086F-4402-9FF3-B02DACD3245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1397EC0-3976-4625-AF3B-ED678A425B29}" type="datetime1">
              <a:rPr lang="en-US" smtClean="0"/>
              <a:pPr/>
              <a:t>4/15/2014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IN" smtClean="0"/>
              <a:t>Software Project(2013-2014)				Inventory Management System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7C9D8FA-086F-4402-9FF3-B02DACD3245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1C74162-A86E-486D-A4D9-959C07F2945A}" type="datetime1">
              <a:rPr lang="en-US" smtClean="0"/>
              <a:pPr/>
              <a:t>4/15/2014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IN" smtClean="0"/>
              <a:t>Software Project(2013-2014)				Inventory Management System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7C9D8FA-086F-4402-9FF3-B02DACD3245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76BA3EC-F32E-48BC-BF4F-D42569BBA64C}" type="datetime1">
              <a:rPr lang="en-US" smtClean="0"/>
              <a:pPr/>
              <a:t>4/15/2014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IN" smtClean="0"/>
              <a:t>Software Project(2013-2014)				Inventory Management System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7C9D8FA-086F-4402-9FF3-B02DACD3245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BE01C40-0F75-424E-A36A-46008AC26383}" type="datetime1">
              <a:rPr lang="en-US" smtClean="0"/>
              <a:pPr/>
              <a:t>4/15/2014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IN" smtClean="0"/>
              <a:t>Software Project(2013-2014)				Inventory Management System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7C9D8FA-086F-4402-9FF3-B02DACD3245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1FEB3F5-C69A-4210-A489-D6F3A6BA5355}" type="datetime1">
              <a:rPr lang="en-US" smtClean="0"/>
              <a:pPr/>
              <a:t>4/15/2014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IN" smtClean="0"/>
              <a:t>Software Project(2013-2014)				Inventory Management System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7C9D8FA-086F-4402-9FF3-B02DACD3245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318C79D-FC07-483A-B486-B64F0CB02451}" type="datetime1">
              <a:rPr lang="en-US" smtClean="0"/>
              <a:pPr/>
              <a:t>4/15/2014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IN" smtClean="0"/>
              <a:t>Software Project(2013-2014)				Inventory Management System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7C9D8FA-086F-4402-9FF3-B02DACD3245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7A9F3AC9-9014-4DA2-9FB7-AE14E7F33DFD}" type="datetime1">
              <a:rPr lang="en-US" smtClean="0"/>
              <a:pPr/>
              <a:t>4/15/2014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r>
              <a:rPr lang="en-IN" smtClean="0"/>
              <a:t>Software Project(2013-2014)				Inventory Management System</a:t>
            </a:r>
            <a:endParaRPr lang="en-IN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F7C9D8FA-086F-4402-9FF3-B02DACD3245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sldNum="0" hdr="0" dt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35608" y="1214430"/>
            <a:ext cx="7498080" cy="1143000"/>
          </a:xfrm>
        </p:spPr>
        <p:txBody>
          <a:bodyPr>
            <a:normAutofit/>
          </a:bodyPr>
          <a:lstStyle/>
          <a:p>
            <a:pPr algn="ctr"/>
            <a:r>
              <a:rPr lang="en-IN" sz="2400" cap="all" dirty="0" smtClean="0"/>
              <a:t/>
            </a:r>
            <a:br>
              <a:rPr lang="en-IN" sz="2400" cap="all" dirty="0" smtClean="0"/>
            </a:br>
            <a:r>
              <a:rPr lang="en-US" sz="2400" cap="all" dirty="0" smtClean="0"/>
              <a:t>inventory management system </a:t>
            </a:r>
            <a:endParaRPr lang="en-IN" sz="2400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1142976" y="2574932"/>
          <a:ext cx="750099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50495"/>
                <a:gridCol w="3750495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Group No: 17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Roll No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Kashyap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Ashara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Kishan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Kewalramani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Amit</a:t>
                      </a:r>
                      <a:r>
                        <a:rPr lang="en-US" dirty="0" smtClean="0"/>
                        <a:t> Thakkar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First Level 2.0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27651" name="Object 3"/>
          <p:cNvGraphicFramePr>
            <a:graphicFrameLocks noChangeAspect="1"/>
          </p:cNvGraphicFramePr>
          <p:nvPr/>
        </p:nvGraphicFramePr>
        <p:xfrm>
          <a:off x="1285852" y="1285860"/>
          <a:ext cx="7643866" cy="4929222"/>
        </p:xfrm>
        <a:graphic>
          <a:graphicData uri="http://schemas.openxmlformats.org/presentationml/2006/ole">
            <p:oleObj spid="_x0000_s27651" name="Visio" r:id="rId3" imgW="7240894" imgH="5530669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Validation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70020" y="1338483"/>
            <a:ext cx="7875491" cy="420871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 By Customer Name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70021" y="1338483"/>
            <a:ext cx="7875489" cy="420871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Validation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70022" y="1338483"/>
            <a:ext cx="7875487" cy="42087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Sales Return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70022" y="1338483"/>
            <a:ext cx="7875487" cy="420871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Sales Return Validation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70022" y="1338483"/>
            <a:ext cx="7875487" cy="420871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Sales Return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70023" y="1338483"/>
            <a:ext cx="7875485" cy="420871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Sales Return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70023" y="1338483"/>
            <a:ext cx="7875485" cy="42087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 Sales Return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70023" y="1338483"/>
            <a:ext cx="7875484" cy="42087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Sales Product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70023" y="1338483"/>
            <a:ext cx="7875484" cy="42087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Sales Product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70023" y="1355779"/>
            <a:ext cx="7875484" cy="41741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First Level 3.0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28675" name="Object 3"/>
          <p:cNvGraphicFramePr>
            <a:graphicFrameLocks noChangeAspect="1"/>
          </p:cNvGraphicFramePr>
          <p:nvPr/>
        </p:nvGraphicFramePr>
        <p:xfrm>
          <a:off x="1285852" y="1142984"/>
          <a:ext cx="7572428" cy="5214974"/>
        </p:xfrm>
        <a:graphic>
          <a:graphicData uri="http://schemas.openxmlformats.org/presentationml/2006/ole">
            <p:oleObj spid="_x0000_s28675" name="Visio" r:id="rId3" imgW="6925063" imgH="5724751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Sales Product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13059" y="1355779"/>
            <a:ext cx="7789411" cy="41741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Sales Product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13059" y="1372886"/>
            <a:ext cx="7789411" cy="413990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 Sales Item Stock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34400" y="1372886"/>
            <a:ext cx="7746728" cy="413990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 Items By Id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34400" y="1384228"/>
            <a:ext cx="7746728" cy="41172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 Items By Name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34400" y="1384228"/>
            <a:ext cx="7746727" cy="41172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Purchase Product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55624" y="1384228"/>
            <a:ext cx="7704279" cy="41172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Purchase Product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55624" y="1384228"/>
            <a:ext cx="7704279" cy="41172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Purchase Product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55624" y="1395508"/>
            <a:ext cx="7704279" cy="40946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Purchase Product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76732" y="1395508"/>
            <a:ext cx="7662062" cy="40946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 Purchase Product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76732" y="1401117"/>
            <a:ext cx="7662062" cy="408344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Second Level 1.0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29699" name="Object 3"/>
          <p:cNvGraphicFramePr>
            <a:graphicFrameLocks noChangeAspect="1"/>
          </p:cNvGraphicFramePr>
          <p:nvPr/>
        </p:nvGraphicFramePr>
        <p:xfrm>
          <a:off x="1214414" y="1285860"/>
          <a:ext cx="7643866" cy="5072098"/>
        </p:xfrm>
        <a:graphic>
          <a:graphicData uri="http://schemas.openxmlformats.org/presentationml/2006/ole">
            <p:oleObj spid="_x0000_s29699" name="Visio" r:id="rId3" imgW="7251962" imgH="5224834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 By Item Id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76733" y="1401117"/>
            <a:ext cx="7662060" cy="408344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 By Item Name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97696" y="1406711"/>
            <a:ext cx="7620133" cy="407225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571744"/>
            <a:ext cx="7498080" cy="1143000"/>
          </a:xfrm>
        </p:spPr>
        <p:txBody>
          <a:bodyPr>
            <a:normAutofit/>
          </a:bodyPr>
          <a:lstStyle/>
          <a:p>
            <a:r>
              <a:rPr lang="en-IN" b="1" dirty="0" smtClean="0"/>
              <a:t>Reports Layouts</a:t>
            </a:r>
            <a:endParaRPr lang="en-IN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 Order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97696" y="1417868"/>
            <a:ext cx="7620133" cy="40499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 In Between Dates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18574" y="1417868"/>
            <a:ext cx="7578377" cy="40499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Customer As On Dates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18574" y="1423416"/>
            <a:ext cx="7578377" cy="403884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Sales To Customer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18574" y="1417868"/>
            <a:ext cx="7578377" cy="40499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Sales To Specific Customer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18575" y="1417868"/>
            <a:ext cx="7578375" cy="40499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Supplier As On Date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18575" y="1423416"/>
            <a:ext cx="7578375" cy="403884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Purchase From Supplier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18575" y="1423416"/>
            <a:ext cx="7578374" cy="403884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Second Level 2.0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30723" name="Object 3"/>
          <p:cNvGraphicFramePr>
            <a:graphicFrameLocks noChangeAspect="1"/>
          </p:cNvGraphicFramePr>
          <p:nvPr/>
        </p:nvGraphicFramePr>
        <p:xfrm>
          <a:off x="1285852" y="1285860"/>
          <a:ext cx="7500990" cy="5000660"/>
        </p:xfrm>
        <a:graphic>
          <a:graphicData uri="http://schemas.openxmlformats.org/presentationml/2006/ole">
            <p:oleObj spid="_x0000_s30723" name="Visio" r:id="rId3" imgW="7251962" imgH="5224834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Purchase From Specific Supplier</a:t>
            </a:r>
            <a:endParaRPr lang="en-IN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18575" y="1423416"/>
            <a:ext cx="7578374" cy="40388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Sales Stock Detail As On Date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28956" y="1423416"/>
            <a:ext cx="7557612" cy="403884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Item Wise Sale Quantity Details</a:t>
            </a:r>
            <a:endParaRPr lang="en-IN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28956" y="1434481"/>
            <a:ext cx="7557612" cy="401671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Proposed Enhancement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To manage the inquiry about various product</a:t>
            </a:r>
          </a:p>
          <a:p>
            <a:pPr lvl="0"/>
            <a:r>
              <a:rPr lang="en-US" dirty="0" smtClean="0"/>
              <a:t>Invoice generation </a:t>
            </a:r>
          </a:p>
          <a:p>
            <a:pPr lvl="0"/>
            <a:r>
              <a:rPr lang="fr-FR" dirty="0" smtClean="0"/>
              <a:t> Bar code Identification System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Acknowledgement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400" dirty="0" smtClean="0"/>
              <a:t>Before Completing the project I would like to add few heartfelt words for the people who were the part of my project and helped me in numerous ways.</a:t>
            </a:r>
          </a:p>
          <a:p>
            <a:endParaRPr lang="en-US" sz="2400" dirty="0" smtClean="0"/>
          </a:p>
          <a:p>
            <a:r>
              <a:rPr lang="en-US" sz="2400" dirty="0" smtClean="0"/>
              <a:t>I wish to place my deep sense of gratitude to Mr. </a:t>
            </a:r>
            <a:r>
              <a:rPr lang="en-US" sz="2400" dirty="0" err="1" smtClean="0"/>
              <a:t>Sandeep</a:t>
            </a:r>
            <a:r>
              <a:rPr lang="en-US" sz="2400" dirty="0" smtClean="0"/>
              <a:t> </a:t>
            </a:r>
            <a:r>
              <a:rPr lang="en-US" sz="2400" dirty="0" err="1" smtClean="0"/>
              <a:t>Gordhandas</a:t>
            </a:r>
            <a:r>
              <a:rPr lang="en-US" sz="2400" dirty="0" smtClean="0"/>
              <a:t> </a:t>
            </a:r>
            <a:r>
              <a:rPr lang="en-US" sz="2400" dirty="0" err="1" smtClean="0"/>
              <a:t>Talreja</a:t>
            </a:r>
            <a:r>
              <a:rPr lang="en-US" sz="2400" dirty="0" smtClean="0"/>
              <a:t>, Meet Garments for providing me an opportunity to undertake such an interesting project.</a:t>
            </a:r>
          </a:p>
          <a:p>
            <a:endParaRPr lang="en-US" sz="2400" dirty="0" smtClean="0"/>
          </a:p>
          <a:p>
            <a:r>
              <a:rPr lang="en-US" sz="2400" dirty="0" smtClean="0"/>
              <a:t>I would also like to thank my Faculty Guide, Mr. </a:t>
            </a:r>
            <a:r>
              <a:rPr lang="en-US" sz="2400" dirty="0" err="1" smtClean="0"/>
              <a:t>pratik</a:t>
            </a:r>
            <a:r>
              <a:rPr lang="en-US" sz="2400" dirty="0" smtClean="0"/>
              <a:t> </a:t>
            </a:r>
            <a:r>
              <a:rPr lang="en-US" sz="2400" dirty="0" err="1" smtClean="0"/>
              <a:t>thanavala</a:t>
            </a:r>
            <a:r>
              <a:rPr lang="en-US" sz="2400" dirty="0" smtClean="0"/>
              <a:t>, H.L.  Institute Computer Applications, </a:t>
            </a:r>
            <a:r>
              <a:rPr lang="en-US" sz="2400" dirty="0" err="1" smtClean="0"/>
              <a:t>Ahmedabad</a:t>
            </a:r>
            <a:r>
              <a:rPr lang="en-US" sz="2400" dirty="0" smtClean="0"/>
              <a:t> for their valuable guidance and continual encouragement throughout the System Development   project.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Acknowledgement Cont..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 am also thankful to Mr. </a:t>
            </a:r>
            <a:r>
              <a:rPr lang="en-US" sz="2400" dirty="0" err="1" smtClean="0"/>
              <a:t>Bipin</a:t>
            </a:r>
            <a:r>
              <a:rPr lang="en-US" sz="2400" dirty="0" smtClean="0"/>
              <a:t> V. Mehta, Director, H.L. Institute Computer </a:t>
            </a:r>
            <a:r>
              <a:rPr lang="en-US" sz="2400" dirty="0" err="1" smtClean="0"/>
              <a:t>Applications,Ahmedabad</a:t>
            </a:r>
            <a:r>
              <a:rPr lang="en-US" sz="2400" dirty="0" smtClean="0"/>
              <a:t> for his continual kind words of encouragement and motivation throughout the System Development project.</a:t>
            </a:r>
          </a:p>
          <a:p>
            <a:endParaRPr lang="en-US" sz="2400" dirty="0" smtClean="0"/>
          </a:p>
          <a:p>
            <a:r>
              <a:rPr lang="en-US" sz="2400" dirty="0" smtClean="0"/>
              <a:t>The blessings of God and my family members made the way for completion of the major project. I am very much grateful to </a:t>
            </a:r>
            <a:r>
              <a:rPr lang="en-US" sz="2400" dirty="0" err="1" smtClean="0"/>
              <a:t>them.I</a:t>
            </a:r>
            <a:r>
              <a:rPr lang="en-US" sz="2400" dirty="0" smtClean="0"/>
              <a:t> am immensely thankful to my project partners, who always stood beside and motivated me throughout this course. 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571744"/>
            <a:ext cx="7498080" cy="1143000"/>
          </a:xfrm>
        </p:spPr>
        <p:txBody>
          <a:bodyPr>
            <a:normAutofit/>
          </a:bodyPr>
          <a:lstStyle/>
          <a:p>
            <a:r>
              <a:rPr lang="en-IN" b="1" smtClean="0"/>
              <a:t>Thank You</a:t>
            </a:r>
            <a:endParaRPr lang="en-IN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Second Level 3.0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31747" name="Object 3"/>
          <p:cNvGraphicFramePr>
            <a:graphicFrameLocks noChangeAspect="1"/>
          </p:cNvGraphicFramePr>
          <p:nvPr/>
        </p:nvGraphicFramePr>
        <p:xfrm>
          <a:off x="1214414" y="1142984"/>
          <a:ext cx="7572428" cy="5143536"/>
        </p:xfrm>
        <a:graphic>
          <a:graphicData uri="http://schemas.openxmlformats.org/presentationml/2006/ole">
            <p:oleObj spid="_x0000_s31747" name="Visio" r:id="rId3" imgW="6869455" imgH="5251018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571744"/>
            <a:ext cx="7498080" cy="1143000"/>
          </a:xfrm>
        </p:spPr>
        <p:txBody>
          <a:bodyPr/>
          <a:lstStyle/>
          <a:p>
            <a:r>
              <a:rPr lang="en-US" b="1" dirty="0" smtClean="0"/>
              <a:t>Entity Relationship Diagram</a:t>
            </a:r>
            <a:endParaRPr lang="en-IN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Entity Relationship Diagram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32771" name="Object 3"/>
          <p:cNvGraphicFramePr>
            <a:graphicFrameLocks noChangeAspect="1"/>
          </p:cNvGraphicFramePr>
          <p:nvPr/>
        </p:nvGraphicFramePr>
        <p:xfrm>
          <a:off x="1285852" y="1142984"/>
          <a:ext cx="7143800" cy="5286412"/>
        </p:xfrm>
        <a:graphic>
          <a:graphicData uri="http://schemas.openxmlformats.org/presentationml/2006/ole">
            <p:oleObj spid="_x0000_s32771" name="Visio" r:id="rId3" imgW="7032770" imgH="9406915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571744"/>
            <a:ext cx="7498080" cy="1143000"/>
          </a:xfrm>
        </p:spPr>
        <p:txBody>
          <a:bodyPr/>
          <a:lstStyle/>
          <a:p>
            <a:r>
              <a:rPr lang="en-US" b="1" dirty="0" smtClean="0"/>
              <a:t>Data Dictionary</a:t>
            </a:r>
            <a:endParaRPr lang="en-IN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Data Dictionary</a:t>
            </a:r>
            <a:endParaRPr lang="en-IN" dirty="0"/>
          </a:p>
        </p:txBody>
      </p:sp>
      <p:graphicFrame>
        <p:nvGraphicFramePr>
          <p:cNvPr id="15" name="Content Placeholder 14"/>
          <p:cNvGraphicFramePr>
            <a:graphicFrameLocks noGrp="1"/>
          </p:cNvGraphicFramePr>
          <p:nvPr>
            <p:ph sz="half" idx="1"/>
          </p:nvPr>
        </p:nvGraphicFramePr>
        <p:xfrm>
          <a:off x="1643042" y="3357562"/>
          <a:ext cx="6643735" cy="1285884"/>
        </p:xfrm>
        <a:graphic>
          <a:graphicData uri="http://schemas.openxmlformats.org/drawingml/2006/table">
            <a:tbl>
              <a:tblPr/>
              <a:tblGrid>
                <a:gridCol w="1328453"/>
                <a:gridCol w="1328453"/>
                <a:gridCol w="1328453"/>
                <a:gridCol w="1329188"/>
                <a:gridCol w="1329188"/>
              </a:tblGrid>
              <a:tr h="579908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Field Name</a:t>
                      </a:r>
                      <a:endParaRPr lang="en-IN" sz="1100" b="1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Data Type</a:t>
                      </a:r>
                      <a:endParaRPr lang="en-IN" sz="1100" b="1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Constraints</a:t>
                      </a:r>
                      <a:endParaRPr lang="en-IN" sz="1100" b="1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If Fk, referenced from</a:t>
                      </a:r>
                      <a:endParaRPr lang="en-IN" sz="1100" b="1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Description</a:t>
                      </a:r>
                      <a:endParaRPr lang="en-IN" sz="1100" b="1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298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Username</a:t>
                      </a:r>
                      <a:endParaRPr lang="en-IN" sz="11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Varchar(30)</a:t>
                      </a:r>
                      <a:endParaRPr lang="en-IN" sz="11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Primary key</a:t>
                      </a:r>
                      <a:endParaRPr lang="en-IN" sz="11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32458" marR="32458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Login username</a:t>
                      </a:r>
                      <a:endParaRPr lang="en-IN" sz="11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298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Password</a:t>
                      </a:r>
                      <a:endParaRPr lang="en-IN" sz="11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Varchar(15)</a:t>
                      </a:r>
                      <a:endParaRPr lang="en-IN" sz="11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Not null</a:t>
                      </a:r>
                      <a:endParaRPr lang="en-IN" sz="11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32458" marR="32458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Login password</a:t>
                      </a:r>
                      <a:endParaRPr lang="en-IN" sz="11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Content Placeholder 16"/>
          <p:cNvSpPr>
            <a:spLocks noGrp="1"/>
          </p:cNvSpPr>
          <p:nvPr>
            <p:ph sz="half" idx="2"/>
          </p:nvPr>
        </p:nvSpPr>
        <p:spPr>
          <a:xfrm>
            <a:off x="1500166" y="1524000"/>
            <a:ext cx="7433522" cy="2405066"/>
          </a:xfrm>
        </p:spPr>
        <p:txBody>
          <a:bodyPr/>
          <a:lstStyle/>
          <a:p>
            <a:r>
              <a:rPr lang="fr-FR" dirty="0" smtClean="0"/>
              <a:t>Tables Name :             </a:t>
            </a:r>
            <a:r>
              <a:rPr lang="en-US" dirty="0" smtClean="0"/>
              <a:t>Login</a:t>
            </a:r>
            <a:endParaRPr lang="en-IN" dirty="0" smtClean="0"/>
          </a:p>
          <a:p>
            <a:r>
              <a:rPr lang="en-US" dirty="0" smtClean="0"/>
              <a:t>Table Description :   Contain Information of login details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38898"/>
            <a:ext cx="7110434" cy="476250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Data Dictionary</a:t>
            </a:r>
            <a:endParaRPr lang="en-IN" dirty="0"/>
          </a:p>
        </p:txBody>
      </p:sp>
      <p:sp>
        <p:nvSpPr>
          <p:cNvPr id="17" name="Content Placeholder 16"/>
          <p:cNvSpPr>
            <a:spLocks noGrp="1"/>
          </p:cNvSpPr>
          <p:nvPr>
            <p:ph sz="half" idx="2"/>
          </p:nvPr>
        </p:nvSpPr>
        <p:spPr>
          <a:xfrm>
            <a:off x="1500166" y="1524000"/>
            <a:ext cx="7433522" cy="2405066"/>
          </a:xfrm>
        </p:spPr>
        <p:txBody>
          <a:bodyPr/>
          <a:lstStyle/>
          <a:p>
            <a:r>
              <a:rPr lang="en-US" dirty="0" smtClean="0"/>
              <a:t>Table name:             </a:t>
            </a:r>
            <a:r>
              <a:rPr lang="en-US" dirty="0" err="1" smtClean="0"/>
              <a:t>Customer_details</a:t>
            </a:r>
            <a:endParaRPr lang="en-IN" dirty="0" smtClean="0"/>
          </a:p>
          <a:p>
            <a:r>
              <a:rPr lang="en-US" dirty="0" smtClean="0"/>
              <a:t>Table Description:   Contain Information of customer details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38898"/>
            <a:ext cx="7181872" cy="476250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18" name="Content Placeholder 17"/>
          <p:cNvGraphicFramePr>
            <a:graphicFrameLocks noGrp="1"/>
          </p:cNvGraphicFramePr>
          <p:nvPr>
            <p:ph sz="half" idx="1"/>
          </p:nvPr>
        </p:nvGraphicFramePr>
        <p:xfrm>
          <a:off x="1428728" y="3000372"/>
          <a:ext cx="6929486" cy="3285287"/>
        </p:xfrm>
        <a:graphic>
          <a:graphicData uri="http://schemas.openxmlformats.org/drawingml/2006/table">
            <a:tbl>
              <a:tblPr/>
              <a:tblGrid>
                <a:gridCol w="1521107"/>
                <a:gridCol w="1249151"/>
                <a:gridCol w="1385896"/>
                <a:gridCol w="1386666"/>
                <a:gridCol w="1386666"/>
              </a:tblGrid>
              <a:tr h="550603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Field Name</a:t>
                      </a:r>
                      <a:endParaRPr lang="en-IN" sz="1100" b="1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Data Type</a:t>
                      </a:r>
                      <a:endParaRPr lang="en-IN" sz="1100" b="1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Constraints</a:t>
                      </a:r>
                      <a:endParaRPr lang="en-IN" sz="1100" b="1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If Fk, referenced from</a:t>
                      </a:r>
                      <a:endParaRPr lang="en-IN" sz="1100" b="1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Description</a:t>
                      </a:r>
                      <a:endParaRPr lang="en-IN" sz="1100" b="1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8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Customer_id</a:t>
                      </a:r>
                      <a:endParaRPr lang="en-IN" sz="11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Varchar(5)</a:t>
                      </a:r>
                      <a:endParaRPr lang="en-IN" sz="11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Primary key</a:t>
                      </a:r>
                      <a:endParaRPr lang="en-IN" sz="11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Customer id</a:t>
                      </a:r>
                      <a:endParaRPr lang="en-IN" sz="11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7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Customer_name</a:t>
                      </a:r>
                      <a:endParaRPr lang="en-IN" sz="11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Varchar(30)</a:t>
                      </a:r>
                      <a:endParaRPr lang="en-IN" sz="11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Not null</a:t>
                      </a:r>
                      <a:endParaRPr lang="en-IN" sz="11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Customer name</a:t>
                      </a:r>
                      <a:endParaRPr lang="en-IN" sz="11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7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Address</a:t>
                      </a:r>
                      <a:endParaRPr lang="en-IN" sz="11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Varchar(200)</a:t>
                      </a:r>
                      <a:endParaRPr lang="en-IN" sz="11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Not null</a:t>
                      </a:r>
                      <a:endParaRPr lang="en-IN" sz="11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Customer address</a:t>
                      </a:r>
                      <a:endParaRPr lang="en-IN" sz="11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8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City_id</a:t>
                      </a:r>
                      <a:endParaRPr lang="en-IN" sz="11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Varchar(5)</a:t>
                      </a:r>
                      <a:endParaRPr lang="en-IN" sz="11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Foreign key</a:t>
                      </a:r>
                      <a:endParaRPr lang="en-IN" sz="11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City</a:t>
                      </a:r>
                      <a:endParaRPr lang="en-IN" sz="11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City_id</a:t>
                      </a:r>
                      <a:endParaRPr lang="en-IN" sz="11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7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Pincode</a:t>
                      </a:r>
                      <a:endParaRPr lang="en-IN" sz="11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Numeric(10,0)</a:t>
                      </a:r>
                      <a:endParaRPr lang="en-IN" sz="11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Not null</a:t>
                      </a:r>
                      <a:endParaRPr lang="en-IN" sz="11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Customer city pincode</a:t>
                      </a:r>
                      <a:endParaRPr lang="en-IN" sz="11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7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Contact</a:t>
                      </a:r>
                      <a:endParaRPr lang="en-IN" sz="11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Numeric(15,0)</a:t>
                      </a:r>
                      <a:endParaRPr lang="en-IN" sz="11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Not null</a:t>
                      </a:r>
                      <a:endParaRPr lang="en-IN" sz="11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Customer number</a:t>
                      </a:r>
                      <a:endParaRPr lang="en-IN" sz="11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7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Email</a:t>
                      </a:r>
                      <a:endParaRPr lang="en-IN" sz="11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Varchar(50)</a:t>
                      </a:r>
                      <a:endParaRPr lang="en-IN" sz="11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Customer email id</a:t>
                      </a:r>
                      <a:endParaRPr lang="en-IN" sz="11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8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CST</a:t>
                      </a:r>
                      <a:endParaRPr lang="en-IN" sz="11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Numeric</a:t>
                      </a:r>
                      <a:endParaRPr lang="en-IN" sz="11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100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common</a:t>
                      </a:r>
                      <a:r>
                        <a:rPr lang="fr-FR" sz="1100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 sales </a:t>
                      </a:r>
                      <a:r>
                        <a:rPr lang="fr-FR" sz="1100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tax</a:t>
                      </a:r>
                      <a:r>
                        <a:rPr lang="fr-FR" sz="1100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 no</a:t>
                      </a:r>
                      <a:endParaRPr lang="en-IN" sz="11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Scope And Definition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IN" dirty="0" smtClean="0"/>
              <a:t>	</a:t>
            </a:r>
            <a:r>
              <a:rPr lang="en-US" dirty="0" smtClean="0"/>
              <a:t>Scope:-</a:t>
            </a:r>
            <a:endParaRPr lang="en-IN" dirty="0" smtClean="0"/>
          </a:p>
          <a:p>
            <a:r>
              <a:rPr lang="en-US" dirty="0" smtClean="0"/>
              <a:t>To computerize  the inventory management system including the details of sales, purchase , products  , customers and suppliers so the relationship between the company  with supplier and customer  can be maintain properly </a:t>
            </a:r>
            <a:endParaRPr lang="en-IN" dirty="0" smtClean="0"/>
          </a:p>
          <a:p>
            <a:pPr>
              <a:buNone/>
            </a:pPr>
            <a:r>
              <a:rPr lang="en-US" dirty="0" smtClean="0"/>
              <a:t>	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Data Dictionary</a:t>
            </a:r>
            <a:endParaRPr lang="en-IN" dirty="0"/>
          </a:p>
        </p:txBody>
      </p:sp>
      <p:sp>
        <p:nvSpPr>
          <p:cNvPr id="17" name="Content Placeholder 16"/>
          <p:cNvSpPr>
            <a:spLocks noGrp="1"/>
          </p:cNvSpPr>
          <p:nvPr>
            <p:ph sz="half" idx="2"/>
          </p:nvPr>
        </p:nvSpPr>
        <p:spPr>
          <a:xfrm>
            <a:off x="1500166" y="1524000"/>
            <a:ext cx="7433522" cy="2405066"/>
          </a:xfrm>
        </p:spPr>
        <p:txBody>
          <a:bodyPr/>
          <a:lstStyle/>
          <a:p>
            <a:r>
              <a:rPr lang="en-US" dirty="0" smtClean="0"/>
              <a:t>Table name:             </a:t>
            </a:r>
            <a:r>
              <a:rPr lang="en-US" dirty="0" err="1" smtClean="0"/>
              <a:t>Supplier_details</a:t>
            </a:r>
            <a:endParaRPr lang="en-IN" dirty="0" smtClean="0"/>
          </a:p>
          <a:p>
            <a:r>
              <a:rPr lang="en-US" dirty="0" smtClean="0"/>
              <a:t>Table Description:   Contain Information of supplier details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38898"/>
            <a:ext cx="7181872" cy="476250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sz="half" idx="1"/>
          </p:nvPr>
        </p:nvGraphicFramePr>
        <p:xfrm>
          <a:off x="1500165" y="3000371"/>
          <a:ext cx="6858048" cy="3260751"/>
        </p:xfrm>
        <a:graphic>
          <a:graphicData uri="http://schemas.openxmlformats.org/drawingml/2006/table">
            <a:tbl>
              <a:tblPr/>
              <a:tblGrid>
                <a:gridCol w="1520472"/>
                <a:gridCol w="1334024"/>
                <a:gridCol w="1334024"/>
                <a:gridCol w="1334764"/>
                <a:gridCol w="1334764"/>
              </a:tblGrid>
              <a:tr h="500067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-US" sz="1050" b="1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Field Name</a:t>
                      </a:r>
                      <a:endParaRPr lang="en-IN" sz="1050" b="1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43281" marR="43281" marT="43281" marB="432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Data Type</a:t>
                      </a:r>
                      <a:endParaRPr lang="en-IN" sz="1050" b="1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43281" marR="43281" marT="43281" marB="432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Constraints</a:t>
                      </a:r>
                      <a:endParaRPr lang="en-IN" sz="1050" b="1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43281" marR="43281" marT="43281" marB="432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If Fk, referenced from</a:t>
                      </a:r>
                      <a:endParaRPr lang="en-IN" sz="1050" b="1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43281" marR="43281" marT="43281" marB="432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Description</a:t>
                      </a:r>
                      <a:endParaRPr lang="en-IN" sz="1050" b="1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43281" marR="43281" marT="43281" marB="432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114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Supplier_id</a:t>
                      </a:r>
                      <a:endParaRPr lang="en-IN" sz="105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43281" marR="43281" marT="43281" marB="432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Varchar(5)</a:t>
                      </a:r>
                      <a:endParaRPr lang="en-IN" sz="105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43281" marR="43281" marT="43281" marB="432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Primary key</a:t>
                      </a:r>
                      <a:endParaRPr lang="en-IN" sz="105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43281" marR="43281" marT="43281" marB="432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05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43281" marR="43281" marT="43281" marB="432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Supplier id</a:t>
                      </a:r>
                      <a:endParaRPr lang="en-IN" sz="105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43281" marR="43281" marT="43281" marB="432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114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Supplier_name</a:t>
                      </a:r>
                      <a:endParaRPr lang="en-IN" sz="105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43281" marR="43281" marT="43281" marB="432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Varchar(30)</a:t>
                      </a:r>
                      <a:endParaRPr lang="en-IN" sz="105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43281" marR="43281" marT="43281" marB="432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Not null</a:t>
                      </a:r>
                      <a:endParaRPr lang="en-IN" sz="105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43281" marR="43281" marT="43281" marB="432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05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43281" marR="43281" marT="43281" marB="432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Supplier name</a:t>
                      </a:r>
                      <a:endParaRPr lang="en-IN" sz="105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43281" marR="43281" marT="43281" marB="432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90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Address</a:t>
                      </a:r>
                      <a:endParaRPr lang="en-IN" sz="105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43281" marR="43281" marT="43281" marB="432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Varchar(200)</a:t>
                      </a:r>
                      <a:endParaRPr lang="en-IN" sz="105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43281" marR="43281" marT="43281" marB="432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Not null</a:t>
                      </a:r>
                      <a:endParaRPr lang="en-IN" sz="105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43281" marR="43281" marT="43281" marB="432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05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43281" marR="43281" marT="43281" marB="432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Supplier address</a:t>
                      </a:r>
                      <a:endParaRPr lang="en-IN" sz="105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43281" marR="43281" marT="43281" marB="432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114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City_id</a:t>
                      </a:r>
                      <a:endParaRPr lang="en-IN" sz="105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43281" marR="43281" marT="43281" marB="432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Varchar(5)</a:t>
                      </a:r>
                      <a:endParaRPr lang="en-IN" sz="105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43281" marR="43281" marT="43281" marB="432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Not null</a:t>
                      </a:r>
                      <a:endParaRPr lang="en-IN" sz="105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43281" marR="43281" marT="43281" marB="432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Foreign key</a:t>
                      </a:r>
                      <a:endParaRPr lang="en-IN" sz="105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43281" marR="43281" marT="43281" marB="432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City_id</a:t>
                      </a:r>
                      <a:endParaRPr lang="en-IN" sz="105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43281" marR="43281" marT="43281" marB="432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90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Pincode</a:t>
                      </a:r>
                      <a:endParaRPr lang="en-IN" sz="105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43281" marR="43281" marT="43281" marB="432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Numeric(10,0)</a:t>
                      </a:r>
                      <a:endParaRPr lang="en-IN" sz="105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43281" marR="43281" marT="43281" marB="432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Not null</a:t>
                      </a:r>
                      <a:endParaRPr lang="en-IN" sz="105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43281" marR="43281" marT="43281" marB="432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05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43281" marR="43281" marT="43281" marB="432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Supplier city pincode</a:t>
                      </a:r>
                      <a:endParaRPr lang="en-IN" sz="105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43281" marR="43281" marT="43281" marB="432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90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Contact</a:t>
                      </a:r>
                      <a:endParaRPr lang="en-IN" sz="105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43281" marR="43281" marT="43281" marB="432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Numeric(15,0)</a:t>
                      </a:r>
                      <a:endParaRPr lang="en-IN" sz="105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43281" marR="43281" marT="43281" marB="432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Not null</a:t>
                      </a:r>
                      <a:endParaRPr lang="en-IN" sz="105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43281" marR="43281" marT="43281" marB="432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050" dirty="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43281" marR="43281" marT="43281" marB="432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Supplier number</a:t>
                      </a:r>
                      <a:endParaRPr lang="en-IN" sz="105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43281" marR="43281" marT="43281" marB="432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90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Email</a:t>
                      </a:r>
                      <a:endParaRPr lang="en-IN" sz="105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43281" marR="43281" marT="43281" marB="432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Varchar(50)</a:t>
                      </a:r>
                      <a:endParaRPr lang="en-IN" sz="105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43281" marR="43281" marT="43281" marB="432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05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43281" marR="43281" marT="43281" marB="432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050" dirty="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43281" marR="43281" marT="43281" marB="432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Supplier email id</a:t>
                      </a:r>
                      <a:endParaRPr lang="en-IN" sz="105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43281" marR="43281" marT="43281" marB="432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114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Cst</a:t>
                      </a:r>
                      <a:endParaRPr lang="en-IN" sz="105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43281" marR="43281" marT="43281" marB="432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Numeric</a:t>
                      </a:r>
                      <a:endParaRPr lang="en-IN" sz="105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43281" marR="43281" marT="43281" marB="432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05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43281" marR="43281" marT="43281" marB="432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05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43281" marR="43281" marT="43281" marB="432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050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common</a:t>
                      </a:r>
                      <a:r>
                        <a:rPr lang="fr-FR" sz="1050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 sales </a:t>
                      </a:r>
                      <a:r>
                        <a:rPr lang="fr-FR" sz="1050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tax</a:t>
                      </a:r>
                      <a:r>
                        <a:rPr lang="fr-FR" sz="1050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 no</a:t>
                      </a:r>
                      <a:endParaRPr lang="en-IN" sz="105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43281" marR="43281" marT="43281" marB="4328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Data Dictionary</a:t>
            </a:r>
            <a:endParaRPr lang="en-IN" dirty="0"/>
          </a:p>
        </p:txBody>
      </p:sp>
      <p:sp>
        <p:nvSpPr>
          <p:cNvPr id="17" name="Content Placeholder 16"/>
          <p:cNvSpPr>
            <a:spLocks noGrp="1"/>
          </p:cNvSpPr>
          <p:nvPr>
            <p:ph sz="half" idx="2"/>
          </p:nvPr>
        </p:nvSpPr>
        <p:spPr>
          <a:xfrm>
            <a:off x="1500166" y="1524000"/>
            <a:ext cx="7433522" cy="2405066"/>
          </a:xfrm>
        </p:spPr>
        <p:txBody>
          <a:bodyPr/>
          <a:lstStyle/>
          <a:p>
            <a:r>
              <a:rPr lang="en-US" dirty="0" smtClean="0"/>
              <a:t>Table name:             </a:t>
            </a:r>
            <a:r>
              <a:rPr lang="en-US" dirty="0" err="1" smtClean="0"/>
              <a:t>Sales_item_details</a:t>
            </a:r>
            <a:endParaRPr lang="en-IN" dirty="0" smtClean="0"/>
          </a:p>
          <a:p>
            <a:r>
              <a:rPr lang="en-US" dirty="0" smtClean="0"/>
              <a:t>Table Description:   Contain Information of sales item</a:t>
            </a:r>
            <a:r>
              <a:rPr lang="fr-FR" dirty="0" smtClean="0"/>
              <a:t> details 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38898"/>
            <a:ext cx="7181872" cy="476250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18" name="Content Placeholder 17"/>
          <p:cNvGraphicFramePr>
            <a:graphicFrameLocks noGrp="1"/>
          </p:cNvGraphicFramePr>
          <p:nvPr>
            <p:ph sz="half" idx="1"/>
          </p:nvPr>
        </p:nvGraphicFramePr>
        <p:xfrm>
          <a:off x="1435100" y="3000373"/>
          <a:ext cx="7065989" cy="2662687"/>
        </p:xfrm>
        <a:graphic>
          <a:graphicData uri="http://schemas.openxmlformats.org/drawingml/2006/table">
            <a:tbl>
              <a:tblPr/>
              <a:tblGrid>
                <a:gridCol w="1529869"/>
                <a:gridCol w="1339495"/>
                <a:gridCol w="1397602"/>
                <a:gridCol w="1400658"/>
                <a:gridCol w="1398365"/>
              </a:tblGrid>
              <a:tr h="571503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Field Name</a:t>
                      </a:r>
                      <a:endParaRPr lang="en-IN" sz="1100" b="1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Data Type</a:t>
                      </a:r>
                      <a:endParaRPr lang="en-IN" sz="1100" b="1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Constraints</a:t>
                      </a:r>
                      <a:endParaRPr lang="en-IN" sz="1100" b="1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If Fk, referenced from</a:t>
                      </a:r>
                      <a:endParaRPr lang="en-IN" sz="1100" b="1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Description</a:t>
                      </a:r>
                      <a:endParaRPr lang="en-IN" sz="1100" b="1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27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Sales_Item_id</a:t>
                      </a:r>
                      <a:endParaRPr lang="en-IN" sz="11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Varchar(5)</a:t>
                      </a:r>
                      <a:endParaRPr lang="en-IN" sz="11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Foreign key</a:t>
                      </a:r>
                      <a:endParaRPr lang="en-IN" sz="11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Item_details</a:t>
                      </a:r>
                      <a:endParaRPr lang="en-IN" sz="11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1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sales item id</a:t>
                      </a:r>
                      <a:endParaRPr lang="en-IN" sz="11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27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Item_name</a:t>
                      </a:r>
                      <a:endParaRPr lang="en-IN" sz="11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Varchar(20)</a:t>
                      </a:r>
                      <a:endParaRPr lang="en-IN" sz="11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Not null</a:t>
                      </a:r>
                      <a:endParaRPr lang="en-IN" sz="11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 dirty="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1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item name</a:t>
                      </a:r>
                      <a:endParaRPr lang="en-IN" sz="11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27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Item_price</a:t>
                      </a:r>
                      <a:endParaRPr lang="en-IN" sz="11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Numeric(10,2)</a:t>
                      </a:r>
                      <a:endParaRPr lang="en-IN" sz="11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Not null</a:t>
                      </a:r>
                      <a:endParaRPr lang="en-IN" sz="11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 dirty="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100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item </a:t>
                      </a:r>
                      <a:r>
                        <a:rPr lang="fr-FR" sz="1100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price</a:t>
                      </a:r>
                      <a:endParaRPr lang="en-IN" sz="11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27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Item_remain_qty</a:t>
                      </a:r>
                      <a:endParaRPr lang="en-IN" sz="11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Numeric(10,0)</a:t>
                      </a:r>
                      <a:endParaRPr lang="en-IN" sz="11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Not null</a:t>
                      </a:r>
                      <a:endParaRPr lang="en-IN" sz="11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100" dirty="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100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item </a:t>
                      </a:r>
                      <a:r>
                        <a:rPr lang="fr-FR" sz="1100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remaing</a:t>
                      </a:r>
                      <a:r>
                        <a:rPr lang="fr-FR" sz="1100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 </a:t>
                      </a:r>
                      <a:r>
                        <a:rPr lang="fr-FR" sz="1100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qty</a:t>
                      </a:r>
                      <a:endParaRPr lang="en-IN" sz="11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Data Dictionary</a:t>
            </a:r>
            <a:endParaRPr lang="en-IN" dirty="0"/>
          </a:p>
        </p:txBody>
      </p:sp>
      <p:sp>
        <p:nvSpPr>
          <p:cNvPr id="17" name="Content Placeholder 16"/>
          <p:cNvSpPr>
            <a:spLocks noGrp="1"/>
          </p:cNvSpPr>
          <p:nvPr>
            <p:ph sz="half" idx="2"/>
          </p:nvPr>
        </p:nvSpPr>
        <p:spPr>
          <a:xfrm>
            <a:off x="1500166" y="1524000"/>
            <a:ext cx="7433522" cy="2405066"/>
          </a:xfrm>
        </p:spPr>
        <p:txBody>
          <a:bodyPr/>
          <a:lstStyle/>
          <a:p>
            <a:r>
              <a:rPr lang="en-US" dirty="0" smtClean="0"/>
              <a:t>Table name:             </a:t>
            </a:r>
            <a:r>
              <a:rPr lang="en-US" dirty="0" err="1" smtClean="0"/>
              <a:t>Purchase_item_details</a:t>
            </a:r>
            <a:endParaRPr lang="en-IN" dirty="0" smtClean="0"/>
          </a:p>
          <a:p>
            <a:r>
              <a:rPr lang="en-US" dirty="0" smtClean="0"/>
              <a:t>Table Description:   Contain Information of purchase item details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38898"/>
            <a:ext cx="7181872" cy="476250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sz="half" idx="1"/>
          </p:nvPr>
        </p:nvGraphicFramePr>
        <p:xfrm>
          <a:off x="1435100" y="3000372"/>
          <a:ext cx="7065989" cy="2714643"/>
        </p:xfrm>
        <a:graphic>
          <a:graphicData uri="http://schemas.openxmlformats.org/drawingml/2006/table">
            <a:tbl>
              <a:tblPr/>
              <a:tblGrid>
                <a:gridCol w="1412885"/>
                <a:gridCol w="1412885"/>
                <a:gridCol w="1412885"/>
                <a:gridCol w="1413667"/>
                <a:gridCol w="1413667"/>
              </a:tblGrid>
              <a:tr h="578847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Field Name</a:t>
                      </a:r>
                      <a:endParaRPr lang="en-IN" sz="1200" b="1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Data Type</a:t>
                      </a:r>
                      <a:endParaRPr lang="en-IN" sz="1200" b="1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Constraints</a:t>
                      </a:r>
                      <a:endParaRPr lang="en-IN" sz="1200" b="1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If Fk, referenced from</a:t>
                      </a:r>
                      <a:endParaRPr lang="en-IN" sz="1200" b="1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Description</a:t>
                      </a:r>
                      <a:endParaRPr lang="en-IN" sz="1200" b="1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39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item_id</a:t>
                      </a:r>
                      <a:endParaRPr lang="en-IN" sz="12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Varchar(5)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Primary key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Item id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39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Item_name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Varhcar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(20)</a:t>
                      </a:r>
                      <a:endParaRPr lang="en-IN" sz="12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Not null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Item name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39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Item_price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Varchar(10,2)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Not null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item price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39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Item_qty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Numeric(10,0)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Not null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Item quantity</a:t>
                      </a:r>
                      <a:endParaRPr lang="en-IN" sz="12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Data Dictionary</a:t>
            </a:r>
            <a:endParaRPr lang="en-IN" dirty="0"/>
          </a:p>
        </p:txBody>
      </p:sp>
      <p:sp>
        <p:nvSpPr>
          <p:cNvPr id="17" name="Content Placeholder 16"/>
          <p:cNvSpPr>
            <a:spLocks noGrp="1"/>
          </p:cNvSpPr>
          <p:nvPr>
            <p:ph sz="half" idx="2"/>
          </p:nvPr>
        </p:nvSpPr>
        <p:spPr>
          <a:xfrm>
            <a:off x="1500166" y="1524000"/>
            <a:ext cx="7433522" cy="2405066"/>
          </a:xfrm>
        </p:spPr>
        <p:txBody>
          <a:bodyPr/>
          <a:lstStyle/>
          <a:p>
            <a:r>
              <a:rPr lang="en-US" dirty="0" smtClean="0"/>
              <a:t>Table name:             Purchase</a:t>
            </a:r>
            <a:endParaRPr lang="en-IN" dirty="0" smtClean="0"/>
          </a:p>
          <a:p>
            <a:r>
              <a:rPr lang="en-US" dirty="0" smtClean="0"/>
              <a:t>Table Description:   Contain Information of purchase details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38898"/>
            <a:ext cx="7181872" cy="476250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18" name="Content Placeholder 17"/>
          <p:cNvGraphicFramePr>
            <a:graphicFrameLocks noGrp="1"/>
          </p:cNvGraphicFramePr>
          <p:nvPr>
            <p:ph sz="half" idx="1"/>
          </p:nvPr>
        </p:nvGraphicFramePr>
        <p:xfrm>
          <a:off x="1435100" y="3000372"/>
          <a:ext cx="7208865" cy="2087266"/>
        </p:xfrm>
        <a:graphic>
          <a:graphicData uri="http://schemas.openxmlformats.org/drawingml/2006/table">
            <a:tbl>
              <a:tblPr/>
              <a:tblGrid>
                <a:gridCol w="1496062"/>
                <a:gridCol w="1407921"/>
                <a:gridCol w="1369700"/>
                <a:gridCol w="1563923"/>
                <a:gridCol w="1371259"/>
              </a:tblGrid>
              <a:tr h="490802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Field Name</a:t>
                      </a:r>
                      <a:endParaRPr lang="en-IN" sz="1200" b="1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Data Type</a:t>
                      </a:r>
                      <a:endParaRPr lang="en-IN" sz="1200" b="1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Constraints</a:t>
                      </a:r>
                      <a:endParaRPr lang="en-IN" sz="1200" b="1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If Fk, referenced from</a:t>
                      </a:r>
                      <a:endParaRPr lang="en-IN" sz="1200" b="1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Description</a:t>
                      </a:r>
                      <a:endParaRPr lang="en-IN" sz="1200" b="1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62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Purchase_id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Varchar(5)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Primary key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Purchase id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08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Supplier_id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Varhcar(5)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Foreign key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Supplier table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Supplier if from supplier table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323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Pur_date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Datetime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Not null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Date of purchase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08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Amount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Numeric(10,2)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Not null</a:t>
                      </a:r>
                      <a:endParaRPr lang="en-IN" sz="12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Amount of purchase</a:t>
                      </a:r>
                      <a:endParaRPr lang="en-IN" sz="12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Data Dictionary</a:t>
            </a:r>
            <a:endParaRPr lang="en-IN" dirty="0"/>
          </a:p>
        </p:txBody>
      </p:sp>
      <p:sp>
        <p:nvSpPr>
          <p:cNvPr id="17" name="Content Placeholder 16"/>
          <p:cNvSpPr>
            <a:spLocks noGrp="1"/>
          </p:cNvSpPr>
          <p:nvPr>
            <p:ph sz="half" idx="2"/>
          </p:nvPr>
        </p:nvSpPr>
        <p:spPr>
          <a:xfrm>
            <a:off x="1500166" y="1524000"/>
            <a:ext cx="7433522" cy="2405066"/>
          </a:xfrm>
        </p:spPr>
        <p:txBody>
          <a:bodyPr/>
          <a:lstStyle/>
          <a:p>
            <a:r>
              <a:rPr lang="en-US" dirty="0" smtClean="0"/>
              <a:t>Table name:             </a:t>
            </a:r>
            <a:r>
              <a:rPr lang="en-US" dirty="0" err="1" smtClean="0"/>
              <a:t>Purchase_details</a:t>
            </a:r>
            <a:endParaRPr lang="en-IN" dirty="0" smtClean="0"/>
          </a:p>
          <a:p>
            <a:r>
              <a:rPr lang="en-US" dirty="0" smtClean="0"/>
              <a:t>Table Description:   Contain Information of purchase details </a:t>
            </a:r>
            <a:r>
              <a:rPr lang="en-US" dirty="0" err="1" smtClean="0"/>
              <a:t>details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38898"/>
            <a:ext cx="7181872" cy="476250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sz="half" idx="1"/>
          </p:nvPr>
        </p:nvGraphicFramePr>
        <p:xfrm>
          <a:off x="1435100" y="3000372"/>
          <a:ext cx="6994551" cy="2019365"/>
        </p:xfrm>
        <a:graphic>
          <a:graphicData uri="http://schemas.openxmlformats.org/drawingml/2006/table">
            <a:tbl>
              <a:tblPr/>
              <a:tblGrid>
                <a:gridCol w="1388918"/>
                <a:gridCol w="1357130"/>
                <a:gridCol w="1307931"/>
                <a:gridCol w="1629614"/>
                <a:gridCol w="1310958"/>
              </a:tblGrid>
              <a:tr h="386440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Field Name</a:t>
                      </a:r>
                      <a:endParaRPr lang="en-IN" sz="1200" b="1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Data Type</a:t>
                      </a:r>
                      <a:endParaRPr lang="en-IN" sz="1200" b="1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Constraints</a:t>
                      </a:r>
                      <a:endParaRPr lang="en-IN" sz="1200" b="1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If Fk, referenced from</a:t>
                      </a:r>
                      <a:endParaRPr lang="en-IN" sz="1200" b="1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Description</a:t>
                      </a:r>
                      <a:endParaRPr lang="en-IN" sz="1200" b="1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5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purchase_id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Varchar(5)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Primary key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purchase id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5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Item_id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Varhcar(5)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Foreign key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item table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item id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5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Qty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Datetime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Not null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quantity 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5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Rate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Numeric(10,2)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Not null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price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5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Amount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Numeric(10,2)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Not null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amount</a:t>
                      </a:r>
                      <a:endParaRPr lang="en-IN" sz="12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Data Dictionary</a:t>
            </a:r>
            <a:endParaRPr lang="en-IN" dirty="0"/>
          </a:p>
        </p:txBody>
      </p:sp>
      <p:sp>
        <p:nvSpPr>
          <p:cNvPr id="17" name="Content Placeholder 16"/>
          <p:cNvSpPr>
            <a:spLocks noGrp="1"/>
          </p:cNvSpPr>
          <p:nvPr>
            <p:ph sz="half" idx="2"/>
          </p:nvPr>
        </p:nvSpPr>
        <p:spPr>
          <a:xfrm>
            <a:off x="1500166" y="1524000"/>
            <a:ext cx="7433522" cy="2405066"/>
          </a:xfrm>
        </p:spPr>
        <p:txBody>
          <a:bodyPr/>
          <a:lstStyle/>
          <a:p>
            <a:r>
              <a:rPr lang="en-US" dirty="0" smtClean="0"/>
              <a:t>Table name:             </a:t>
            </a:r>
            <a:r>
              <a:rPr lang="en-US" dirty="0" err="1" smtClean="0"/>
              <a:t>Purchase_return</a:t>
            </a:r>
            <a:endParaRPr lang="en-IN" dirty="0" smtClean="0"/>
          </a:p>
          <a:p>
            <a:r>
              <a:rPr lang="en-US" dirty="0" smtClean="0"/>
              <a:t>Table Description:   Contain Information of purchase return details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38898"/>
            <a:ext cx="7181872" cy="476250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18" name="Content Placeholder 17"/>
          <p:cNvGraphicFramePr>
            <a:graphicFrameLocks noGrp="1"/>
          </p:cNvGraphicFramePr>
          <p:nvPr>
            <p:ph sz="half" idx="1"/>
          </p:nvPr>
        </p:nvGraphicFramePr>
        <p:xfrm>
          <a:off x="1435100" y="2982502"/>
          <a:ext cx="6994551" cy="2547520"/>
        </p:xfrm>
        <a:graphic>
          <a:graphicData uri="http://schemas.openxmlformats.org/drawingml/2006/table">
            <a:tbl>
              <a:tblPr/>
              <a:tblGrid>
                <a:gridCol w="1401029"/>
                <a:gridCol w="1398759"/>
                <a:gridCol w="1398002"/>
                <a:gridCol w="1398002"/>
                <a:gridCol w="1398759"/>
              </a:tblGrid>
              <a:tr h="517936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Field Name</a:t>
                      </a:r>
                      <a:endParaRPr lang="en-IN" sz="12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Data Type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Constraints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If Fk, referenced from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Description</a:t>
                      </a:r>
                      <a:endParaRPr lang="en-IN" sz="12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86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Purc_ret_id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Varchar(5)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Not null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Id of purchase returns</a:t>
                      </a:r>
                      <a:endParaRPr lang="en-IN" sz="12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81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Purchase_id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Varchar(5)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Foreign key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Purchase table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Id of purchase from purchase table</a:t>
                      </a:r>
                      <a:endParaRPr lang="en-IN" sz="12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86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Pur_return_date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Datetime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Not null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Purchase returns date</a:t>
                      </a:r>
                      <a:endParaRPr lang="en-IN" sz="12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Total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Numeric(10,2)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Not null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total </a:t>
                      </a:r>
                      <a:r>
                        <a:rPr lang="fr-FR" sz="1200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amt</a:t>
                      </a:r>
                      <a:endParaRPr lang="en-IN" sz="12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71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Return_descr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Varchar(200)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Not null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Purchase return description</a:t>
                      </a:r>
                      <a:endParaRPr lang="en-IN" sz="12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Data Dictionary</a:t>
            </a:r>
            <a:endParaRPr lang="en-IN" dirty="0"/>
          </a:p>
        </p:txBody>
      </p:sp>
      <p:sp>
        <p:nvSpPr>
          <p:cNvPr id="17" name="Content Placeholder 16"/>
          <p:cNvSpPr>
            <a:spLocks noGrp="1"/>
          </p:cNvSpPr>
          <p:nvPr>
            <p:ph sz="half" idx="2"/>
          </p:nvPr>
        </p:nvSpPr>
        <p:spPr>
          <a:xfrm>
            <a:off x="1500166" y="1524000"/>
            <a:ext cx="7433522" cy="2405066"/>
          </a:xfrm>
        </p:spPr>
        <p:txBody>
          <a:bodyPr/>
          <a:lstStyle/>
          <a:p>
            <a:r>
              <a:rPr lang="en-US" dirty="0" smtClean="0"/>
              <a:t>Table name:             </a:t>
            </a:r>
            <a:r>
              <a:rPr lang="en-US" dirty="0" err="1" smtClean="0"/>
              <a:t>Purchase_return_details</a:t>
            </a:r>
            <a:endParaRPr lang="en-IN" dirty="0" smtClean="0"/>
          </a:p>
          <a:p>
            <a:r>
              <a:rPr lang="en-US" dirty="0" smtClean="0"/>
              <a:t>Table Description:   Contain Information of purchase return details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38898"/>
            <a:ext cx="7181872" cy="476250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sz="half" idx="1"/>
          </p:nvPr>
        </p:nvGraphicFramePr>
        <p:xfrm>
          <a:off x="1435100" y="3000372"/>
          <a:ext cx="7137428" cy="1710050"/>
        </p:xfrm>
        <a:graphic>
          <a:graphicData uri="http://schemas.openxmlformats.org/drawingml/2006/table">
            <a:tbl>
              <a:tblPr/>
              <a:tblGrid>
                <a:gridCol w="1417290"/>
                <a:gridCol w="1384851"/>
                <a:gridCol w="1334648"/>
                <a:gridCol w="1662902"/>
                <a:gridCol w="1337737"/>
              </a:tblGrid>
              <a:tr h="291341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Field Name</a:t>
                      </a:r>
                      <a:endParaRPr lang="en-IN" sz="1200" b="1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Data Type</a:t>
                      </a:r>
                      <a:endParaRPr lang="en-IN" sz="1200" b="1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Constraints</a:t>
                      </a:r>
                      <a:endParaRPr lang="en-IN" sz="1200" b="1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If Fk, referenced from</a:t>
                      </a:r>
                      <a:endParaRPr lang="en-IN" sz="1200" b="1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Description</a:t>
                      </a:r>
                      <a:endParaRPr lang="en-IN" sz="1200" b="1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84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Return_id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Varchar(5)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Primary key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Id of purchase returns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3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Item_id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Varhcar(5)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Foreign key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item table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item id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3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Qty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Numeric(10,0)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Not null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quantity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3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Rate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Numeric(10,2)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Not null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rate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3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Amount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Numeric(10,2)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Not null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amount</a:t>
                      </a:r>
                      <a:endParaRPr lang="en-IN" sz="12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Data Dictionary</a:t>
            </a:r>
            <a:endParaRPr lang="en-IN" dirty="0"/>
          </a:p>
        </p:txBody>
      </p:sp>
      <p:sp>
        <p:nvSpPr>
          <p:cNvPr id="17" name="Content Placeholder 16"/>
          <p:cNvSpPr>
            <a:spLocks noGrp="1"/>
          </p:cNvSpPr>
          <p:nvPr>
            <p:ph sz="half" idx="2"/>
          </p:nvPr>
        </p:nvSpPr>
        <p:spPr>
          <a:xfrm>
            <a:off x="1500166" y="1524000"/>
            <a:ext cx="7433522" cy="2405066"/>
          </a:xfrm>
        </p:spPr>
        <p:txBody>
          <a:bodyPr/>
          <a:lstStyle/>
          <a:p>
            <a:r>
              <a:rPr lang="en-US" dirty="0" smtClean="0"/>
              <a:t>Table name:             Sales</a:t>
            </a:r>
            <a:endParaRPr lang="en-IN" dirty="0" smtClean="0"/>
          </a:p>
          <a:p>
            <a:r>
              <a:rPr lang="en-US" dirty="0" smtClean="0"/>
              <a:t>Table Description:   Contain Information of sales details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38898"/>
            <a:ext cx="7181872" cy="476250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18" name="Content Placeholder 17"/>
          <p:cNvGraphicFramePr>
            <a:graphicFrameLocks noGrp="1"/>
          </p:cNvGraphicFramePr>
          <p:nvPr>
            <p:ph sz="half" idx="1"/>
          </p:nvPr>
        </p:nvGraphicFramePr>
        <p:xfrm>
          <a:off x="1435100" y="3000372"/>
          <a:ext cx="6994553" cy="1594462"/>
        </p:xfrm>
        <a:graphic>
          <a:graphicData uri="http://schemas.openxmlformats.org/drawingml/2006/table">
            <a:tbl>
              <a:tblPr/>
              <a:tblGrid>
                <a:gridCol w="1388919"/>
                <a:gridCol w="1357130"/>
                <a:gridCol w="1307930"/>
                <a:gridCol w="1629615"/>
                <a:gridCol w="1310959"/>
              </a:tblGrid>
              <a:tr h="291341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Field Name</a:t>
                      </a:r>
                      <a:endParaRPr lang="en-IN" sz="1200" b="1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Data Type</a:t>
                      </a:r>
                      <a:endParaRPr lang="en-IN" sz="1200" b="1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Constraints</a:t>
                      </a:r>
                      <a:endParaRPr lang="en-IN" sz="1200" b="1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If Fk, referenced from</a:t>
                      </a:r>
                      <a:endParaRPr lang="en-IN" sz="1200" b="1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Description</a:t>
                      </a:r>
                      <a:endParaRPr lang="en-IN" sz="1200" b="1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3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Sales_id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Varchar(5)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Primary key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sales id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934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Customer_id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Varhcar(5)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Foreign key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Customer table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Customer id  from customer  table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3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Sales_date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Datetime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Not null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Date of sales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3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Amount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Numeric(10,2)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Not null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Amount of sales</a:t>
                      </a:r>
                      <a:endParaRPr lang="en-IN" sz="12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Data Dictionary</a:t>
            </a:r>
            <a:endParaRPr lang="en-IN" dirty="0"/>
          </a:p>
        </p:txBody>
      </p:sp>
      <p:sp>
        <p:nvSpPr>
          <p:cNvPr id="17" name="Content Placeholder 16"/>
          <p:cNvSpPr>
            <a:spLocks noGrp="1"/>
          </p:cNvSpPr>
          <p:nvPr>
            <p:ph sz="half" idx="2"/>
          </p:nvPr>
        </p:nvSpPr>
        <p:spPr>
          <a:xfrm>
            <a:off x="1500166" y="1524000"/>
            <a:ext cx="7433522" cy="2405066"/>
          </a:xfrm>
        </p:spPr>
        <p:txBody>
          <a:bodyPr/>
          <a:lstStyle/>
          <a:p>
            <a:r>
              <a:rPr lang="en-US" dirty="0" smtClean="0"/>
              <a:t>Table name:             </a:t>
            </a:r>
            <a:r>
              <a:rPr lang="en-US" dirty="0" err="1" smtClean="0"/>
              <a:t>Sales_details</a:t>
            </a:r>
            <a:endParaRPr lang="en-IN" dirty="0" smtClean="0"/>
          </a:p>
          <a:p>
            <a:r>
              <a:rPr lang="en-US" dirty="0" smtClean="0"/>
              <a:t>Table Description:   Contain Information of sales details </a:t>
            </a:r>
            <a:r>
              <a:rPr lang="en-US" dirty="0" err="1" smtClean="0"/>
              <a:t>details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38898"/>
            <a:ext cx="7181872" cy="476250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sz="half" idx="1"/>
          </p:nvPr>
        </p:nvGraphicFramePr>
        <p:xfrm>
          <a:off x="1435100" y="3000372"/>
          <a:ext cx="6994551" cy="1522421"/>
        </p:xfrm>
        <a:graphic>
          <a:graphicData uri="http://schemas.openxmlformats.org/drawingml/2006/table">
            <a:tbl>
              <a:tblPr/>
              <a:tblGrid>
                <a:gridCol w="1388918"/>
                <a:gridCol w="1357130"/>
                <a:gridCol w="1307931"/>
                <a:gridCol w="1629614"/>
                <a:gridCol w="1310958"/>
              </a:tblGrid>
              <a:tr h="291341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Field Name</a:t>
                      </a:r>
                      <a:endParaRPr lang="en-IN" sz="1200" b="1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Data Type</a:t>
                      </a:r>
                      <a:endParaRPr lang="en-IN" sz="1200" b="1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Constraints</a:t>
                      </a:r>
                      <a:endParaRPr lang="en-IN" sz="1200" b="1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If Fk, referenced from</a:t>
                      </a:r>
                      <a:endParaRPr lang="en-IN" sz="1200" b="1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Description</a:t>
                      </a:r>
                      <a:endParaRPr lang="en-IN" sz="1200" b="1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3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Sales_id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Varchar(5)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Primary key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sales id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3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Item_id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Varhcar(5)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Foreign key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item table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item id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3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Qty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Numeric(10,0)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Not null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quantity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3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Rate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Numeric(10,2)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Not null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rate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3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Amount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Numeric(10,2)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Not null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amount</a:t>
                      </a:r>
                      <a:endParaRPr lang="en-IN" sz="12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Data Dictionary</a:t>
            </a:r>
            <a:endParaRPr lang="en-IN" dirty="0"/>
          </a:p>
        </p:txBody>
      </p:sp>
      <p:sp>
        <p:nvSpPr>
          <p:cNvPr id="17" name="Content Placeholder 16"/>
          <p:cNvSpPr>
            <a:spLocks noGrp="1"/>
          </p:cNvSpPr>
          <p:nvPr>
            <p:ph sz="half" idx="2"/>
          </p:nvPr>
        </p:nvSpPr>
        <p:spPr>
          <a:xfrm>
            <a:off x="1500166" y="1524000"/>
            <a:ext cx="7433522" cy="2405066"/>
          </a:xfrm>
        </p:spPr>
        <p:txBody>
          <a:bodyPr/>
          <a:lstStyle/>
          <a:p>
            <a:r>
              <a:rPr lang="en-US" dirty="0" smtClean="0"/>
              <a:t>Table name:             </a:t>
            </a:r>
            <a:r>
              <a:rPr lang="en-US" dirty="0" err="1" smtClean="0"/>
              <a:t>Sales_return</a:t>
            </a:r>
            <a:endParaRPr lang="en-IN" dirty="0" smtClean="0"/>
          </a:p>
          <a:p>
            <a:r>
              <a:rPr lang="en-US" dirty="0" smtClean="0"/>
              <a:t>Table Description:   Contain Information of sales return details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38898"/>
            <a:ext cx="7181872" cy="476250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18" name="Content Placeholder 17"/>
          <p:cNvGraphicFramePr>
            <a:graphicFrameLocks noGrp="1"/>
          </p:cNvGraphicFramePr>
          <p:nvPr>
            <p:ph sz="half" idx="1"/>
          </p:nvPr>
        </p:nvGraphicFramePr>
        <p:xfrm>
          <a:off x="1435100" y="3027326"/>
          <a:ext cx="7065990" cy="2116186"/>
        </p:xfrm>
        <a:graphic>
          <a:graphicData uri="http://schemas.openxmlformats.org/drawingml/2006/table">
            <a:tbl>
              <a:tblPr/>
              <a:tblGrid>
                <a:gridCol w="1452042"/>
                <a:gridCol w="1395458"/>
                <a:gridCol w="1406164"/>
                <a:gridCol w="1405399"/>
                <a:gridCol w="1406927"/>
              </a:tblGrid>
              <a:tr h="405344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Field Name</a:t>
                      </a:r>
                      <a:endParaRPr lang="en-IN" sz="1200" b="1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Data Type</a:t>
                      </a:r>
                      <a:endParaRPr lang="en-IN" sz="1200" b="1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Constraints</a:t>
                      </a:r>
                      <a:endParaRPr lang="en-IN" sz="1200" b="1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If Fk, referenced from</a:t>
                      </a:r>
                      <a:endParaRPr lang="en-IN" sz="1200" b="1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Description</a:t>
                      </a:r>
                      <a:endParaRPr lang="en-IN" sz="1200" b="1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3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Sales_ret_id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Varchar(5)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Not null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Id of sales returns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3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Sales_id</a:t>
                      </a:r>
                      <a:endParaRPr lang="en-IN" sz="12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Varchar(5)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Foreign key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Sales table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Id of sales from sales table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3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sale_return_date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Datetime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Not null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sales returns date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3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Total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Numeric(10,2)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Not null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total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3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Return_descr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Varchar(200)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Not null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sales return description</a:t>
                      </a:r>
                      <a:endParaRPr lang="en-IN" sz="12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Scope And Definition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	Definition:-</a:t>
            </a:r>
            <a:endParaRPr lang="en-IN" dirty="0" smtClean="0"/>
          </a:p>
          <a:p>
            <a:r>
              <a:rPr lang="en-US" dirty="0" smtClean="0"/>
              <a:t>Inventory Management System plays a critical role for any manufacturing Company or Firm. The system mainly focuses on management of Inventory of Meet Garments also it includes a better way to manage inventory transactions in order to facilitate good relationship between customer and supplier.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Data Dictionary</a:t>
            </a:r>
            <a:endParaRPr lang="en-IN" dirty="0"/>
          </a:p>
        </p:txBody>
      </p:sp>
      <p:sp>
        <p:nvSpPr>
          <p:cNvPr id="17" name="Content Placeholder 16"/>
          <p:cNvSpPr>
            <a:spLocks noGrp="1"/>
          </p:cNvSpPr>
          <p:nvPr>
            <p:ph sz="half" idx="2"/>
          </p:nvPr>
        </p:nvSpPr>
        <p:spPr>
          <a:xfrm>
            <a:off x="1500166" y="1524000"/>
            <a:ext cx="7433522" cy="2405066"/>
          </a:xfrm>
        </p:spPr>
        <p:txBody>
          <a:bodyPr/>
          <a:lstStyle/>
          <a:p>
            <a:r>
              <a:rPr lang="en-US" dirty="0" smtClean="0"/>
              <a:t>Table name:             </a:t>
            </a:r>
            <a:r>
              <a:rPr lang="en-US" dirty="0" err="1" smtClean="0"/>
              <a:t>Sales_return_details</a:t>
            </a:r>
            <a:endParaRPr lang="en-IN" dirty="0" smtClean="0"/>
          </a:p>
          <a:p>
            <a:r>
              <a:rPr lang="en-US" dirty="0" smtClean="0"/>
              <a:t>Table Description:   Contain Information of sales return details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38898"/>
            <a:ext cx="7181872" cy="476250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sz="half" idx="1"/>
          </p:nvPr>
        </p:nvGraphicFramePr>
        <p:xfrm>
          <a:off x="1435100" y="3000372"/>
          <a:ext cx="7065990" cy="1795553"/>
        </p:xfrm>
        <a:graphic>
          <a:graphicData uri="http://schemas.openxmlformats.org/drawingml/2006/table">
            <a:tbl>
              <a:tblPr/>
              <a:tblGrid>
                <a:gridCol w="1403104"/>
                <a:gridCol w="1370991"/>
                <a:gridCol w="1321288"/>
                <a:gridCol w="1646259"/>
                <a:gridCol w="1324348"/>
              </a:tblGrid>
              <a:tr h="291341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Field Name</a:t>
                      </a:r>
                      <a:endParaRPr lang="en-IN" sz="1200" b="1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Data Type</a:t>
                      </a:r>
                      <a:endParaRPr lang="en-IN" sz="1200" b="1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Constraints</a:t>
                      </a:r>
                      <a:endParaRPr lang="en-IN" sz="1200" b="1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If Fk, referenced from</a:t>
                      </a:r>
                      <a:endParaRPr lang="en-IN" sz="1200" b="1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Description</a:t>
                      </a:r>
                      <a:endParaRPr lang="en-IN" sz="1200" b="1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3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Sales_id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Varchar(5)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Primary key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sales id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934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Item_id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Varhcar(5)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Foreign key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Customer table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Customer id  from customer  table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3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Qty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Numeric(10,0)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Not null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quantity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3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Rate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Numeric(10,2)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Not null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rate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3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Amount</a:t>
                      </a:r>
                      <a:endParaRPr lang="en-IN" sz="12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Numeric(10,2)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amount</a:t>
                      </a:r>
                      <a:endParaRPr lang="en-IN" sz="12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1668" marR="31668" marT="31668" marB="3166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Data Dictionary</a:t>
            </a:r>
            <a:endParaRPr lang="en-IN" dirty="0"/>
          </a:p>
        </p:txBody>
      </p:sp>
      <p:sp>
        <p:nvSpPr>
          <p:cNvPr id="17" name="Content Placeholder 16"/>
          <p:cNvSpPr>
            <a:spLocks noGrp="1"/>
          </p:cNvSpPr>
          <p:nvPr>
            <p:ph sz="half" idx="2"/>
          </p:nvPr>
        </p:nvSpPr>
        <p:spPr>
          <a:xfrm>
            <a:off x="1500166" y="1524000"/>
            <a:ext cx="7433522" cy="2405066"/>
          </a:xfrm>
        </p:spPr>
        <p:txBody>
          <a:bodyPr/>
          <a:lstStyle/>
          <a:p>
            <a:r>
              <a:rPr lang="en-US" dirty="0" smtClean="0"/>
              <a:t>Table name:             City</a:t>
            </a:r>
            <a:endParaRPr lang="en-IN" dirty="0" smtClean="0"/>
          </a:p>
          <a:p>
            <a:r>
              <a:rPr lang="en-US" dirty="0" smtClean="0"/>
              <a:t>Table Description:   Contain Information of city details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38898"/>
            <a:ext cx="7181872" cy="476250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18" name="Content Placeholder 17"/>
          <p:cNvGraphicFramePr>
            <a:graphicFrameLocks noGrp="1"/>
          </p:cNvGraphicFramePr>
          <p:nvPr>
            <p:ph sz="half" idx="1"/>
          </p:nvPr>
        </p:nvGraphicFramePr>
        <p:xfrm>
          <a:off x="1435100" y="3214686"/>
          <a:ext cx="7208866" cy="926268"/>
        </p:xfrm>
        <a:graphic>
          <a:graphicData uri="http://schemas.openxmlformats.org/drawingml/2006/table">
            <a:tbl>
              <a:tblPr/>
              <a:tblGrid>
                <a:gridCol w="1441454"/>
                <a:gridCol w="1441454"/>
                <a:gridCol w="1441454"/>
                <a:gridCol w="1442252"/>
                <a:gridCol w="1442252"/>
              </a:tblGrid>
              <a:tr h="415461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Field Name</a:t>
                      </a:r>
                      <a:endParaRPr lang="en-IN" sz="1200" b="1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Data Type</a:t>
                      </a:r>
                      <a:endParaRPr lang="en-IN" sz="1200" b="1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Constraints</a:t>
                      </a:r>
                      <a:endParaRPr lang="en-IN" sz="1200" b="1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If Fk, referenced from</a:t>
                      </a:r>
                      <a:endParaRPr lang="en-IN" sz="1200" b="1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Description</a:t>
                      </a:r>
                      <a:endParaRPr lang="en-IN" sz="1200" b="1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7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City_id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Varchar(5)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Primary key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City id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7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City_name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Varchar(20)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Not null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City Name</a:t>
                      </a:r>
                      <a:endParaRPr lang="en-IN" sz="12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Data Dictionary</a:t>
            </a:r>
            <a:endParaRPr lang="en-IN" dirty="0"/>
          </a:p>
        </p:txBody>
      </p:sp>
      <p:sp>
        <p:nvSpPr>
          <p:cNvPr id="17" name="Content Placeholder 16"/>
          <p:cNvSpPr>
            <a:spLocks noGrp="1"/>
          </p:cNvSpPr>
          <p:nvPr>
            <p:ph sz="half" idx="2"/>
          </p:nvPr>
        </p:nvSpPr>
        <p:spPr>
          <a:xfrm>
            <a:off x="1500166" y="1524000"/>
            <a:ext cx="7433522" cy="2405066"/>
          </a:xfrm>
        </p:spPr>
        <p:txBody>
          <a:bodyPr/>
          <a:lstStyle/>
          <a:p>
            <a:r>
              <a:rPr lang="en-US" dirty="0" smtClean="0"/>
              <a:t>Table name:             </a:t>
            </a:r>
            <a:r>
              <a:rPr lang="en-US" dirty="0" err="1" smtClean="0"/>
              <a:t>Order_master</a:t>
            </a:r>
            <a:endParaRPr lang="en-IN" dirty="0" smtClean="0"/>
          </a:p>
          <a:p>
            <a:r>
              <a:rPr lang="en-US" dirty="0" smtClean="0"/>
              <a:t>Table Description:   Contain Information of order master</a:t>
            </a:r>
            <a:r>
              <a:rPr lang="fr-FR" dirty="0" smtClean="0"/>
              <a:t> details 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38898"/>
            <a:ext cx="7181872" cy="476250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sz="half" idx="1"/>
          </p:nvPr>
        </p:nvGraphicFramePr>
        <p:xfrm>
          <a:off x="1435100" y="3071810"/>
          <a:ext cx="7280302" cy="1421860"/>
        </p:xfrm>
        <a:graphic>
          <a:graphicData uri="http://schemas.openxmlformats.org/drawingml/2006/table">
            <a:tbl>
              <a:tblPr/>
              <a:tblGrid>
                <a:gridCol w="1455738"/>
                <a:gridCol w="1455738"/>
                <a:gridCol w="1455738"/>
                <a:gridCol w="1456544"/>
                <a:gridCol w="1456544"/>
              </a:tblGrid>
              <a:tr h="415461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Field Name</a:t>
                      </a:r>
                      <a:endParaRPr lang="en-IN" sz="1200" b="1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Data Type</a:t>
                      </a:r>
                      <a:endParaRPr lang="en-IN" sz="1200" b="1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Constraints</a:t>
                      </a:r>
                      <a:endParaRPr lang="en-IN" sz="1200" b="1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If Fk, referenced from</a:t>
                      </a:r>
                      <a:endParaRPr lang="en-IN" sz="1200" b="1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Description</a:t>
                      </a:r>
                      <a:endParaRPr lang="en-IN" sz="1200" b="1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7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Order_id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Varchar(5)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Primary key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order id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7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Customer_id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Varchar(5)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Foreing key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customer table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customer id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7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Status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Varchar(20)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Not null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status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7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Date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Datetime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Not null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date</a:t>
                      </a:r>
                      <a:endParaRPr lang="en-IN" sz="12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Data Dictionary</a:t>
            </a:r>
            <a:endParaRPr lang="en-IN" dirty="0"/>
          </a:p>
        </p:txBody>
      </p:sp>
      <p:sp>
        <p:nvSpPr>
          <p:cNvPr id="17" name="Content Placeholder 16"/>
          <p:cNvSpPr>
            <a:spLocks noGrp="1"/>
          </p:cNvSpPr>
          <p:nvPr>
            <p:ph sz="half" idx="2"/>
          </p:nvPr>
        </p:nvSpPr>
        <p:spPr>
          <a:xfrm>
            <a:off x="1500166" y="1524000"/>
            <a:ext cx="7433522" cy="2405066"/>
          </a:xfrm>
        </p:spPr>
        <p:txBody>
          <a:bodyPr/>
          <a:lstStyle/>
          <a:p>
            <a:r>
              <a:rPr lang="en-US" dirty="0" smtClean="0"/>
              <a:t>Table name:             </a:t>
            </a:r>
            <a:r>
              <a:rPr lang="en-US" dirty="0" err="1" smtClean="0"/>
              <a:t>Order_details</a:t>
            </a:r>
            <a:endParaRPr lang="en-IN" dirty="0" smtClean="0"/>
          </a:p>
          <a:p>
            <a:r>
              <a:rPr lang="en-US" dirty="0" smtClean="0"/>
              <a:t>Table Description:   Contain Information of order details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38898"/>
            <a:ext cx="7181872" cy="476250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18" name="Content Placeholder 17"/>
          <p:cNvGraphicFramePr>
            <a:graphicFrameLocks noGrp="1"/>
          </p:cNvGraphicFramePr>
          <p:nvPr>
            <p:ph sz="half" idx="1"/>
          </p:nvPr>
        </p:nvGraphicFramePr>
        <p:xfrm>
          <a:off x="1435100" y="3143248"/>
          <a:ext cx="7208866" cy="1174064"/>
        </p:xfrm>
        <a:graphic>
          <a:graphicData uri="http://schemas.openxmlformats.org/drawingml/2006/table">
            <a:tbl>
              <a:tblPr/>
              <a:tblGrid>
                <a:gridCol w="1441454"/>
                <a:gridCol w="1441454"/>
                <a:gridCol w="1441454"/>
                <a:gridCol w="1442252"/>
                <a:gridCol w="1442252"/>
              </a:tblGrid>
              <a:tr h="415461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Field Name</a:t>
                      </a:r>
                      <a:endParaRPr lang="en-IN" sz="1200" b="1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Data Type</a:t>
                      </a:r>
                      <a:endParaRPr lang="en-IN" sz="1200" b="1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Constraints</a:t>
                      </a:r>
                      <a:endParaRPr lang="en-IN" sz="1200" b="1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If Fk, referenced from</a:t>
                      </a:r>
                      <a:endParaRPr lang="en-IN" sz="1200" b="1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 Bold"/>
                          <a:ea typeface="Arial Unicode MS"/>
                          <a:cs typeface="Arial Unicode MS"/>
                        </a:rPr>
                        <a:t>Description</a:t>
                      </a:r>
                      <a:endParaRPr lang="en-IN" sz="1200" b="1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7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Order_id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Varchar(5)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Primary key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order id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7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Item_id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Varchar(5)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Not null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item id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7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Qty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Numeric(10)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Not null</a:t>
                      </a:r>
                      <a:endParaRPr lang="en-IN" sz="120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>
                        <a:latin typeface="Times New Roman"/>
                        <a:ea typeface="Arial Unicode MS"/>
                        <a:cs typeface="Times New Roman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ea typeface="Arial Unicode MS"/>
                          <a:cs typeface="Arial Unicode MS"/>
                        </a:rPr>
                        <a:t>quantity</a:t>
                      </a:r>
                      <a:endParaRPr lang="en-IN" sz="12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Trebuchet MS"/>
                        <a:ea typeface="Arial Unicode MS"/>
                        <a:cs typeface="Arial Unicode MS"/>
                      </a:endParaRPr>
                    </a:p>
                  </a:txBody>
                  <a:tcPr marL="32458" marR="32458" marT="32458" marB="3245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Validation and Verification Method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IN" sz="3000" dirty="0" smtClean="0"/>
              <a:t>	</a:t>
            </a:r>
            <a:r>
              <a:rPr lang="en-US" sz="3000" u="sng" dirty="0" smtClean="0"/>
              <a:t> Customer Details: </a:t>
            </a:r>
            <a:r>
              <a:rPr lang="en-US" sz="3000" dirty="0" smtClean="0"/>
              <a:t>Id, Name, Address, contact details is required.</a:t>
            </a:r>
            <a:endParaRPr lang="en-IN" sz="3000" dirty="0" smtClean="0"/>
          </a:p>
          <a:p>
            <a:pPr lvl="0"/>
            <a:r>
              <a:rPr lang="en-US" sz="3000" u="sng" dirty="0" smtClean="0"/>
              <a:t>Supplier Details: </a:t>
            </a:r>
            <a:r>
              <a:rPr lang="en-US" sz="3000" dirty="0" smtClean="0"/>
              <a:t>Id, Name, Address, contact details is required.</a:t>
            </a:r>
            <a:endParaRPr lang="en-IN" sz="3000" dirty="0" smtClean="0"/>
          </a:p>
          <a:p>
            <a:pPr lvl="0"/>
            <a:r>
              <a:rPr lang="en-US" sz="3000" u="sng" dirty="0" smtClean="0"/>
              <a:t>Purchase Details: </a:t>
            </a:r>
            <a:r>
              <a:rPr lang="en-US" sz="3000" dirty="0" smtClean="0"/>
              <a:t>Id, Supplier details, date of order, product name, is required. </a:t>
            </a:r>
            <a:endParaRPr lang="en-IN" sz="3000" dirty="0" smtClean="0"/>
          </a:p>
          <a:p>
            <a:pPr lvl="0"/>
            <a:r>
              <a:rPr lang="en-US" sz="3000" u="sng" dirty="0" smtClean="0"/>
              <a:t>Sales Details: </a:t>
            </a:r>
            <a:r>
              <a:rPr lang="en-US" sz="3000" dirty="0" smtClean="0"/>
              <a:t>Id, Customer details, date of order, product name, is required.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Validation and Verification Method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IN" dirty="0" smtClean="0"/>
              <a:t>	</a:t>
            </a:r>
            <a:r>
              <a:rPr lang="en-US" u="sng" dirty="0" smtClean="0"/>
              <a:t> Contact Details: </a:t>
            </a:r>
            <a:r>
              <a:rPr lang="en-US" dirty="0" smtClean="0"/>
              <a:t>Characters cannot be added in contact related fields. Mobile phone numbers cannot exceed 10 digits.</a:t>
            </a:r>
            <a:endParaRPr lang="en-IN" dirty="0" smtClean="0"/>
          </a:p>
          <a:p>
            <a:pPr lvl="0"/>
            <a:r>
              <a:rPr lang="en-US" dirty="0" smtClean="0"/>
              <a:t>All the details coming from the parent tables cannot be edited.</a:t>
            </a:r>
            <a:endParaRPr lang="en-IN" dirty="0" smtClean="0"/>
          </a:p>
          <a:p>
            <a:pPr lvl="0"/>
            <a:r>
              <a:rPr lang="en-US" dirty="0" smtClean="0"/>
              <a:t>Only owner can login into the system. (Change password is allowed)</a:t>
            </a:r>
            <a:endParaRPr lang="en-IN" dirty="0" smtClean="0"/>
          </a:p>
          <a:p>
            <a:pPr lvl="0"/>
            <a:r>
              <a:rPr lang="en-US" dirty="0" smtClean="0"/>
              <a:t>Stock: Validation for the stock available is kept. If the stock is not available then proper messages is given.</a:t>
            </a:r>
            <a:endParaRPr lang="en-IN" dirty="0" smtClean="0"/>
          </a:p>
          <a:p>
            <a:pPr>
              <a:buNone/>
            </a:pPr>
            <a:r>
              <a:rPr lang="en-US" dirty="0" smtClean="0"/>
              <a:t>	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571744"/>
            <a:ext cx="749808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Transaction Data Entry Screen</a:t>
            </a:r>
            <a:endParaRPr lang="en-IN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Login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285860"/>
            <a:ext cx="8072462" cy="43139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Login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59394" name="Picture 2" descr="E:\Sdp\New folder\Login\Invalid password validatio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6903" y="1285860"/>
            <a:ext cx="8087097" cy="42862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Login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1538" y="1285860"/>
            <a:ext cx="8072461" cy="43139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System Requirement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Hardware Requirements</a:t>
            </a:r>
            <a:endParaRPr lang="en-IN" dirty="0" smtClean="0"/>
          </a:p>
          <a:p>
            <a:r>
              <a:rPr lang="en-US" sz="2400" dirty="0" smtClean="0"/>
              <a:t>Processor		:	Pentium IV 2GHz and Above</a:t>
            </a:r>
            <a:endParaRPr lang="en-IN" sz="2400" dirty="0" smtClean="0"/>
          </a:p>
          <a:p>
            <a:r>
              <a:rPr lang="en-US" sz="2400" dirty="0" smtClean="0"/>
              <a:t>RAM		:	128Mb RAM</a:t>
            </a:r>
            <a:endParaRPr lang="en-IN" sz="2400" dirty="0" smtClean="0"/>
          </a:p>
          <a:p>
            <a:r>
              <a:rPr lang="en-US" sz="2400" dirty="0" smtClean="0"/>
              <a:t>Monitor		:	Color Monitor</a:t>
            </a:r>
            <a:endParaRPr lang="en-IN" sz="2400" dirty="0" smtClean="0"/>
          </a:p>
          <a:p>
            <a:r>
              <a:rPr lang="en-US" sz="2400" dirty="0" smtClean="0"/>
              <a:t>Keyboard</a:t>
            </a:r>
            <a:endParaRPr lang="en-IN" sz="2400" dirty="0" smtClean="0"/>
          </a:p>
          <a:p>
            <a:r>
              <a:rPr lang="en-US" sz="2400" dirty="0" smtClean="0"/>
              <a:t>Mouse</a:t>
            </a:r>
            <a:endParaRPr lang="en-IN" sz="2400" dirty="0" smtClean="0"/>
          </a:p>
          <a:p>
            <a:pPr>
              <a:buNone/>
            </a:pP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Login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1538" y="1285860"/>
            <a:ext cx="8072461" cy="431397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Login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53250" name="Picture 2" descr="C:\Users\jyoti\Desktop\Sdp\Screeshots\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7" y="1285860"/>
            <a:ext cx="8072463" cy="44146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Login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1539" y="1285860"/>
            <a:ext cx="8072459" cy="431397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Login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1539" y="1285860"/>
            <a:ext cx="8072459" cy="431397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Login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1540" y="1285860"/>
            <a:ext cx="8072457" cy="431397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Login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1540" y="1285860"/>
            <a:ext cx="8072457" cy="431397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Home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1539" y="1285860"/>
            <a:ext cx="8072459" cy="4313979"/>
          </a:xfrm>
          <a:prstGeom prst="rect">
            <a:avLst/>
          </a:prstGeom>
          <a:noFill/>
        </p:spPr>
      </p:pic>
      <p:pic>
        <p:nvPicPr>
          <p:cNvPr id="6" name="Picture 2" descr="C:\Users\jyoti\Desktop\Sdp\Screeshots\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7" y="1285860"/>
            <a:ext cx="8072463" cy="44146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Supplier Details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1539" y="1285860"/>
            <a:ext cx="8072459" cy="4313979"/>
          </a:xfrm>
          <a:prstGeom prst="rect">
            <a:avLst/>
          </a:prstGeom>
          <a:noFill/>
        </p:spPr>
      </p:pic>
      <p:pic>
        <p:nvPicPr>
          <p:cNvPr id="6" name="Picture 2" descr="C:\Users\jyoti\Desktop\Sdp\Screeshots\1.jp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071537" y="1336199"/>
            <a:ext cx="8072463" cy="43139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Supplier Details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1539" y="1285860"/>
            <a:ext cx="8072459" cy="4313979"/>
          </a:xfrm>
          <a:prstGeom prst="rect">
            <a:avLst/>
          </a:prstGeom>
          <a:noFill/>
        </p:spPr>
      </p:pic>
      <p:pic>
        <p:nvPicPr>
          <p:cNvPr id="6" name="Picture 2" descr="C:\Users\jyoti\Desktop\Sdp\Screeshots\1.jp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071537" y="1348018"/>
            <a:ext cx="8072463" cy="429034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Supplier Details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1539" y="1285860"/>
            <a:ext cx="8072459" cy="4313979"/>
          </a:xfrm>
          <a:prstGeom prst="rect">
            <a:avLst/>
          </a:prstGeom>
          <a:noFill/>
        </p:spPr>
      </p:pic>
      <p:pic>
        <p:nvPicPr>
          <p:cNvPr id="6" name="Picture 2" descr="C:\Users\jyoti\Desktop\Sdp\Screeshots\1.jp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093654" y="1348018"/>
            <a:ext cx="8028229" cy="429034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System Requirement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Software Requirements</a:t>
            </a:r>
            <a:endParaRPr lang="en-IN" dirty="0" smtClean="0"/>
          </a:p>
          <a:p>
            <a:r>
              <a:rPr lang="en-US" sz="2400" dirty="0" smtClean="0"/>
              <a:t>Operating System	:	Windows XP,7,8</a:t>
            </a:r>
            <a:endParaRPr lang="en-IN" sz="2400" dirty="0" smtClean="0"/>
          </a:p>
          <a:p>
            <a:r>
              <a:rPr lang="en-US" sz="2400" dirty="0" smtClean="0"/>
              <a:t>Developing Tool	:	Visual Basic 8.0</a:t>
            </a:r>
            <a:endParaRPr lang="en-IN" sz="2400" dirty="0" smtClean="0"/>
          </a:p>
          <a:p>
            <a:r>
              <a:rPr lang="en-US" sz="2400" dirty="0" smtClean="0"/>
              <a:t>Database		:	MS Access 2007-13</a:t>
            </a:r>
            <a:endParaRPr lang="en-IN" sz="2400" dirty="0" smtClean="0"/>
          </a:p>
          <a:p>
            <a:r>
              <a:rPr lang="en-US" sz="2400" dirty="0" smtClean="0"/>
              <a:t>NET Framework 3.5 or above</a:t>
            </a:r>
            <a:endParaRPr lang="en-IN" sz="2400" dirty="0" smtClean="0"/>
          </a:p>
          <a:p>
            <a:r>
              <a:rPr lang="en-US" sz="2400" dirty="0" smtClean="0"/>
              <a:t>Access Database Engine( 32 bit-64 bit)</a:t>
            </a:r>
            <a:endParaRPr lang="en-IN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Supplier Details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1539" y="1285860"/>
            <a:ext cx="8072459" cy="4313979"/>
          </a:xfrm>
          <a:prstGeom prst="rect">
            <a:avLst/>
          </a:prstGeom>
          <a:noFill/>
        </p:spPr>
      </p:pic>
      <p:pic>
        <p:nvPicPr>
          <p:cNvPr id="6" name="Picture 2" descr="C:\Users\jyoti\Desktop\Sdp\Screeshots\1.jp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093654" y="1353895"/>
            <a:ext cx="8028229" cy="42785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 Supplier Details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1539" y="1297679"/>
            <a:ext cx="8072459" cy="42903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Validation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1540" y="1291770"/>
            <a:ext cx="8072457" cy="430215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Validation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1540" y="1285860"/>
            <a:ext cx="8072457" cy="431397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 By Name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1539" y="1285860"/>
            <a:ext cx="8072459" cy="431397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 By City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1539" y="1285860"/>
            <a:ext cx="8072459" cy="431397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Update Supplier Details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1540" y="1285860"/>
            <a:ext cx="8072457" cy="431397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Update Supplier Details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1540" y="1285860"/>
            <a:ext cx="8072457" cy="431397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Delete Supplier Details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1541" y="1285860"/>
            <a:ext cx="8072455" cy="431397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Delete Supplier Details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1541" y="1285860"/>
            <a:ext cx="8072455" cy="43139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571744"/>
            <a:ext cx="7498080" cy="1143000"/>
          </a:xfrm>
        </p:spPr>
        <p:txBody>
          <a:bodyPr/>
          <a:lstStyle/>
          <a:p>
            <a:r>
              <a:rPr lang="en-US" b="1" dirty="0" smtClean="0"/>
              <a:t>Data Flow Diagram</a:t>
            </a:r>
            <a:endParaRPr lang="en-IN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kumimoji="0" lang="en-IN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Customer Details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1540" y="1285860"/>
            <a:ext cx="8072457" cy="431397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Customer Details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1540" y="1291770"/>
            <a:ext cx="8072457" cy="430215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Customer Details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82599" y="1291770"/>
            <a:ext cx="8050339" cy="430215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Customer Details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82599" y="1291770"/>
            <a:ext cx="8050339" cy="430215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 Customer Details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82600" y="1291770"/>
            <a:ext cx="8050337" cy="430215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Validation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82600" y="1297664"/>
            <a:ext cx="8050337" cy="429036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Validation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93629" y="1297664"/>
            <a:ext cx="8028279" cy="429036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 By Name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93629" y="1297664"/>
            <a:ext cx="8028279" cy="42903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 By City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93630" y="1297664"/>
            <a:ext cx="8028277" cy="42903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Update Customer Details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93630" y="1297664"/>
            <a:ext cx="8028277" cy="429036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Context Level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4819" name="Object 3"/>
          <p:cNvGraphicFramePr>
            <a:graphicFrameLocks noChangeAspect="1"/>
          </p:cNvGraphicFramePr>
          <p:nvPr/>
        </p:nvGraphicFramePr>
        <p:xfrm>
          <a:off x="2071670" y="1285860"/>
          <a:ext cx="5724525" cy="4848225"/>
        </p:xfrm>
        <a:graphic>
          <a:graphicData uri="http://schemas.openxmlformats.org/presentationml/2006/ole">
            <p:oleObj spid="_x0000_s34819" name="Visio" r:id="rId3" imgW="7041948" imgH="5957434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Update Customer Details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93630" y="1303541"/>
            <a:ext cx="8028277" cy="42786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Delete Customer Details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04628" y="1303541"/>
            <a:ext cx="8006281" cy="42786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Delete Customer Details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04628" y="1303541"/>
            <a:ext cx="8006281" cy="42786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Purchase Details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04628" y="1309402"/>
            <a:ext cx="8006281" cy="426689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Purchase Details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15596" y="1309402"/>
            <a:ext cx="7984344" cy="426689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Purchase Details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15596" y="1321092"/>
            <a:ext cx="7984344" cy="424350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 By Supplier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7471" y="1321092"/>
            <a:ext cx="7940593" cy="424350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 Item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7471" y="1326905"/>
            <a:ext cx="7940593" cy="423188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Purchase Return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37472" y="1326905"/>
            <a:ext cx="7940591" cy="423188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Purchase Return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48349" y="1326905"/>
            <a:ext cx="7918836" cy="423188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Zero Level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3073" name="Object 1"/>
          <p:cNvGraphicFramePr>
            <a:graphicFrameLocks noChangeAspect="1"/>
          </p:cNvGraphicFramePr>
          <p:nvPr/>
        </p:nvGraphicFramePr>
        <p:xfrm>
          <a:off x="1785918" y="1214421"/>
          <a:ext cx="6072230" cy="5143537"/>
        </p:xfrm>
        <a:graphic>
          <a:graphicData uri="http://schemas.openxmlformats.org/presentationml/2006/ole">
            <p:oleObj spid="_x0000_s3073" name="Visio" r:id="rId3" imgW="7596676" imgH="9596139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Purchase Return View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48349" y="1326905"/>
            <a:ext cx="7918836" cy="423188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 By Id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48349" y="1332702"/>
            <a:ext cx="7918836" cy="42202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 By Purchase Id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59197" y="1332702"/>
            <a:ext cx="7897139" cy="42202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 Return Item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59197" y="1332702"/>
            <a:ext cx="7897139" cy="422028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Take Sales Order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59198" y="1332702"/>
            <a:ext cx="7897137" cy="422028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Sales Order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59198" y="1332702"/>
            <a:ext cx="7897137" cy="422028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Sales Order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59198" y="1332702"/>
            <a:ext cx="7897136" cy="422028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Sales Order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59198" y="1332702"/>
            <a:ext cx="7897136" cy="422028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 Sales Order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59199" y="1332702"/>
            <a:ext cx="7897134" cy="422028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 Order Id In Report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59199" y="1332702"/>
            <a:ext cx="7897134" cy="422028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First Level 1.0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26627" name="Object 3"/>
          <p:cNvGraphicFramePr>
            <a:graphicFrameLocks noChangeAspect="1"/>
          </p:cNvGraphicFramePr>
          <p:nvPr/>
        </p:nvGraphicFramePr>
        <p:xfrm>
          <a:off x="1428728" y="1428736"/>
          <a:ext cx="7000924" cy="4857784"/>
        </p:xfrm>
        <a:graphic>
          <a:graphicData uri="http://schemas.openxmlformats.org/presentationml/2006/ole">
            <p:oleObj spid="_x0000_s26627" name="Visio" r:id="rId3" imgW="6952867" imgH="5242650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 Of Order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59200" y="1332702"/>
            <a:ext cx="7897132" cy="422028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Order To Sales 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59199" y="1338483"/>
            <a:ext cx="7897134" cy="42087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Order To Sales 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59199" y="1338483"/>
            <a:ext cx="7897133" cy="42087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Order To Sales 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70017" y="1338483"/>
            <a:ext cx="7875497" cy="42087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Sales Details 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70017" y="1338483"/>
            <a:ext cx="7875497" cy="42087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Sales Details 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70018" y="1338483"/>
            <a:ext cx="7875495" cy="42087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Validation 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70018" y="1338483"/>
            <a:ext cx="7875495" cy="420871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Sales Details 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70019" y="1338483"/>
            <a:ext cx="7875493" cy="420871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 Sales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70019" y="1338483"/>
            <a:ext cx="7875493" cy="420871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Validation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28728" y="6286520"/>
            <a:ext cx="7572428" cy="434955"/>
          </a:xfrm>
        </p:spPr>
        <p:txBody>
          <a:bodyPr/>
          <a:lstStyle/>
          <a:p>
            <a:r>
              <a:rPr lang="en-IN" dirty="0" smtClean="0"/>
              <a:t>Software Project(2013-2014)				Inventory Management System</a:t>
            </a:r>
            <a:endParaRPr lang="en-IN" dirty="0"/>
          </a:p>
        </p:txBody>
      </p:sp>
      <p:sp>
        <p:nvSpPr>
          <p:cNvPr id="5" name="Footer Placeholder 6"/>
          <p:cNvSpPr txBox="1">
            <a:spLocks/>
          </p:cNvSpPr>
          <p:nvPr/>
        </p:nvSpPr>
        <p:spPr>
          <a:xfrm>
            <a:off x="1462094" y="-71462"/>
            <a:ext cx="7181872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AHMEDABAD UNIVERSITY		SCHOOL OF COMPUTER STUDIES(BCA </a:t>
            </a:r>
            <a:r>
              <a:rPr lang="en-US" sz="1200" dirty="0" err="1" smtClean="0">
                <a:solidFill>
                  <a:schemeClr val="tx1">
                    <a:tint val="75000"/>
                  </a:schemeClr>
                </a:solidFill>
              </a:rPr>
              <a:t>Programme</a:t>
            </a:r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)</a:t>
            </a:r>
            <a:endParaRPr lang="en-IN" sz="1200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7889" name="Picture 1" descr="E:\Sdp\New folder\Login\Unable Menu strip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70020" y="1338483"/>
            <a:ext cx="7875491" cy="420871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601</TotalTime>
  <Words>2159</Words>
  <Application>Microsoft Office PowerPoint</Application>
  <PresentationFormat>On-screen Show (4:3)</PresentationFormat>
  <Paragraphs>863</Paragraphs>
  <Slides>136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38" baseType="lpstr">
      <vt:lpstr>Solstice</vt:lpstr>
      <vt:lpstr>Visio</vt:lpstr>
      <vt:lpstr> inventory management system </vt:lpstr>
      <vt:lpstr>Scope And Definition</vt:lpstr>
      <vt:lpstr>Scope And Definition</vt:lpstr>
      <vt:lpstr>System Requirement</vt:lpstr>
      <vt:lpstr>System Requirement</vt:lpstr>
      <vt:lpstr>Data Flow Diagram</vt:lpstr>
      <vt:lpstr>Context Level</vt:lpstr>
      <vt:lpstr>Zero Level</vt:lpstr>
      <vt:lpstr>First Level 1.0</vt:lpstr>
      <vt:lpstr>First Level 2.0</vt:lpstr>
      <vt:lpstr>First Level 3.0</vt:lpstr>
      <vt:lpstr>Second Level 1.0</vt:lpstr>
      <vt:lpstr>Second Level 2.0</vt:lpstr>
      <vt:lpstr>Second Level 3.0</vt:lpstr>
      <vt:lpstr>Entity Relationship Diagram</vt:lpstr>
      <vt:lpstr>Entity Relationship Diagram</vt:lpstr>
      <vt:lpstr>Data Dictionary</vt:lpstr>
      <vt:lpstr>Data Dictionary</vt:lpstr>
      <vt:lpstr>Data Dictionary</vt:lpstr>
      <vt:lpstr>Data Dictionary</vt:lpstr>
      <vt:lpstr>Data Dictionary</vt:lpstr>
      <vt:lpstr>Data Dictionary</vt:lpstr>
      <vt:lpstr>Data Dictionary</vt:lpstr>
      <vt:lpstr>Data Dictionary</vt:lpstr>
      <vt:lpstr>Data Dictionary</vt:lpstr>
      <vt:lpstr>Data Dictionary</vt:lpstr>
      <vt:lpstr>Data Dictionary</vt:lpstr>
      <vt:lpstr>Data Dictionary</vt:lpstr>
      <vt:lpstr>Data Dictionary</vt:lpstr>
      <vt:lpstr>Data Dictionary</vt:lpstr>
      <vt:lpstr>Data Dictionary</vt:lpstr>
      <vt:lpstr>Data Dictionary</vt:lpstr>
      <vt:lpstr>Data Dictionary</vt:lpstr>
      <vt:lpstr>Validation and Verification Method</vt:lpstr>
      <vt:lpstr>Validation and Verification Method</vt:lpstr>
      <vt:lpstr>Transaction Data Entry Screen</vt:lpstr>
      <vt:lpstr>Login</vt:lpstr>
      <vt:lpstr>Login</vt:lpstr>
      <vt:lpstr>Login</vt:lpstr>
      <vt:lpstr>Login</vt:lpstr>
      <vt:lpstr>Login</vt:lpstr>
      <vt:lpstr>Login</vt:lpstr>
      <vt:lpstr>Login</vt:lpstr>
      <vt:lpstr>Login</vt:lpstr>
      <vt:lpstr>Login</vt:lpstr>
      <vt:lpstr>Home</vt:lpstr>
      <vt:lpstr>Add Supplier Details</vt:lpstr>
      <vt:lpstr>Add Supplier Details</vt:lpstr>
      <vt:lpstr>Add Supplier Details</vt:lpstr>
      <vt:lpstr>Add Supplier Details</vt:lpstr>
      <vt:lpstr>View Supplier Details</vt:lpstr>
      <vt:lpstr>Validation</vt:lpstr>
      <vt:lpstr>Validation</vt:lpstr>
      <vt:lpstr>Search By Name</vt:lpstr>
      <vt:lpstr>Search By City</vt:lpstr>
      <vt:lpstr>Update Supplier Details</vt:lpstr>
      <vt:lpstr>Update Supplier Details</vt:lpstr>
      <vt:lpstr>Delete Supplier Details</vt:lpstr>
      <vt:lpstr>Delete Supplier Details</vt:lpstr>
      <vt:lpstr>Add Customer Details</vt:lpstr>
      <vt:lpstr>Add Customer Details</vt:lpstr>
      <vt:lpstr>Add Customer Details</vt:lpstr>
      <vt:lpstr>Add Customer Details</vt:lpstr>
      <vt:lpstr>View Customer Details</vt:lpstr>
      <vt:lpstr>Validation</vt:lpstr>
      <vt:lpstr>Validation</vt:lpstr>
      <vt:lpstr>Search By Name</vt:lpstr>
      <vt:lpstr>Search By City</vt:lpstr>
      <vt:lpstr>Update Customer Details</vt:lpstr>
      <vt:lpstr>Update Customer Details</vt:lpstr>
      <vt:lpstr>Delete Customer Details</vt:lpstr>
      <vt:lpstr>Delete Customer Details</vt:lpstr>
      <vt:lpstr>Add Purchase Details</vt:lpstr>
      <vt:lpstr>Add Purchase Details</vt:lpstr>
      <vt:lpstr>Add Purchase Details</vt:lpstr>
      <vt:lpstr>Search By Supplier</vt:lpstr>
      <vt:lpstr>View Item</vt:lpstr>
      <vt:lpstr>Purchase Return</vt:lpstr>
      <vt:lpstr>Purchase Return</vt:lpstr>
      <vt:lpstr>Purchase Return View</vt:lpstr>
      <vt:lpstr>Search By Id</vt:lpstr>
      <vt:lpstr>Search By Purchase Id</vt:lpstr>
      <vt:lpstr>View Return Item</vt:lpstr>
      <vt:lpstr>Take Sales Order</vt:lpstr>
      <vt:lpstr>Add Sales Order</vt:lpstr>
      <vt:lpstr>Add Sales Order</vt:lpstr>
      <vt:lpstr>Add Sales Order</vt:lpstr>
      <vt:lpstr>View Sales Order</vt:lpstr>
      <vt:lpstr>Insert Order Id In Report</vt:lpstr>
      <vt:lpstr>Report Of Order</vt:lpstr>
      <vt:lpstr>Add Order To Sales </vt:lpstr>
      <vt:lpstr>Add Order To Sales </vt:lpstr>
      <vt:lpstr>Add Order To Sales </vt:lpstr>
      <vt:lpstr>Add Sales Details </vt:lpstr>
      <vt:lpstr>Add Sales Details </vt:lpstr>
      <vt:lpstr>Validation </vt:lpstr>
      <vt:lpstr>Add Sales Details </vt:lpstr>
      <vt:lpstr>View Sales</vt:lpstr>
      <vt:lpstr>Validation</vt:lpstr>
      <vt:lpstr>Validation</vt:lpstr>
      <vt:lpstr>Search By Customer Name</vt:lpstr>
      <vt:lpstr>Validation</vt:lpstr>
      <vt:lpstr>Sales Return</vt:lpstr>
      <vt:lpstr>Sales Return Validation</vt:lpstr>
      <vt:lpstr>Sales Return</vt:lpstr>
      <vt:lpstr>Sales Return</vt:lpstr>
      <vt:lpstr>View Sales Return</vt:lpstr>
      <vt:lpstr>Add Sales Product</vt:lpstr>
      <vt:lpstr>Add Sales Product</vt:lpstr>
      <vt:lpstr>Add Sales Product</vt:lpstr>
      <vt:lpstr>Add Sales Product</vt:lpstr>
      <vt:lpstr>View Sales Item Stock</vt:lpstr>
      <vt:lpstr>Search Items By Id</vt:lpstr>
      <vt:lpstr>Search Items By Name</vt:lpstr>
      <vt:lpstr>Add Purchase Product</vt:lpstr>
      <vt:lpstr>Add Purchase Product</vt:lpstr>
      <vt:lpstr>Add Purchase Product</vt:lpstr>
      <vt:lpstr>Add Purchase Product</vt:lpstr>
      <vt:lpstr>View Purchase Product</vt:lpstr>
      <vt:lpstr>Search By Item Id</vt:lpstr>
      <vt:lpstr>Search By Item Name</vt:lpstr>
      <vt:lpstr>Reports Layouts</vt:lpstr>
      <vt:lpstr>All Order</vt:lpstr>
      <vt:lpstr>Order In Between Dates</vt:lpstr>
      <vt:lpstr>Customer As On Dates</vt:lpstr>
      <vt:lpstr>Sales To Customer</vt:lpstr>
      <vt:lpstr>Sales To Specific Customer</vt:lpstr>
      <vt:lpstr>Supplier As On Date</vt:lpstr>
      <vt:lpstr>Purchase From Supplier</vt:lpstr>
      <vt:lpstr>Purchase From Specific Supplier</vt:lpstr>
      <vt:lpstr>Sales Stock Detail As On Date</vt:lpstr>
      <vt:lpstr>Item Wise Sale Quantity Details</vt:lpstr>
      <vt:lpstr>Proposed Enhancement</vt:lpstr>
      <vt:lpstr>Acknowledgement</vt:lpstr>
      <vt:lpstr>Acknowledgement Cont..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jyoti</dc:creator>
  <cp:lastModifiedBy>Kashyap</cp:lastModifiedBy>
  <cp:revision>136</cp:revision>
  <dcterms:created xsi:type="dcterms:W3CDTF">2014-04-14T07:14:45Z</dcterms:created>
  <dcterms:modified xsi:type="dcterms:W3CDTF">2014-04-15T08:41:28Z</dcterms:modified>
</cp:coreProperties>
</file>